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0"/>
  </p:notesMasterIdLst>
  <p:handoutMasterIdLst>
    <p:handoutMasterId r:id="rId21"/>
  </p:handoutMasterIdLst>
  <p:sldIdLst>
    <p:sldId id="310" r:id="rId5"/>
    <p:sldId id="297" r:id="rId6"/>
    <p:sldId id="284" r:id="rId7"/>
    <p:sldId id="283" r:id="rId8"/>
    <p:sldId id="300" r:id="rId9"/>
    <p:sldId id="281" r:id="rId10"/>
    <p:sldId id="301" r:id="rId11"/>
    <p:sldId id="302" r:id="rId12"/>
    <p:sldId id="303" r:id="rId13"/>
    <p:sldId id="305" r:id="rId14"/>
    <p:sldId id="318" r:id="rId15"/>
    <p:sldId id="304" r:id="rId16"/>
    <p:sldId id="320" r:id="rId17"/>
    <p:sldId id="319" r:id="rId18"/>
    <p:sldId id="296" r:id="rId19"/>
  </p:sldIdLst>
  <p:sldSz cx="12192000" cy="6858000"/>
  <p:notesSz cx="9926638" cy="6797675"/>
  <p:defaultTextStyle>
    <a:defPPr>
      <a:defRPr lang="cs-CZ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aďa Kasperová" initials="" lastIdx="4" clrIdx="0"/>
  <p:cmAuthor id="2" name="Neznámý uživatel1" initials="Neznámý uživatel1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810005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00F2C2A2-014C-478B-9F51-5AB3E0A33FB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C6228EA3-3402-4FBC-8767-B92503F8655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624014" y="0"/>
            <a:ext cx="4300307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654B7B1D-2311-47D2-9DF1-1C7EFDD638A1}" type="datetimeFigureOut">
              <a:rPr lang="cs-CZ"/>
              <a:pPr>
                <a:defRPr/>
              </a:pPr>
              <a:t>16.10.2025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EAF6636B-E2AD-47F8-881F-1FB55E608B3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456324"/>
            <a:ext cx="4302625" cy="3402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4E1D1FEA-97D0-41EF-A3FF-0FBE8C1B39C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624014" y="6456324"/>
            <a:ext cx="4300307" cy="340264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CFD8F636-C322-45EA-A329-95918A918433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D53A78F6-5D7B-45C7-931C-5C3694DD332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2625" cy="34135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D705F406-EB4D-425B-8090-3E104824621E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624014" y="1"/>
            <a:ext cx="4300307" cy="34135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349E8FA-E1DE-4179-AABE-8E2053E83ADA}" type="datetimeFigureOut">
              <a:rPr lang="cs-CZ"/>
              <a:pPr>
                <a:defRPr/>
              </a:pPr>
              <a:t>16.10.2025</a:t>
            </a:fld>
            <a:endParaRPr lang="cs-CZ"/>
          </a:p>
        </p:txBody>
      </p:sp>
      <p:sp>
        <p:nvSpPr>
          <p:cNvPr id="4" name="Zástupný symbol pro obrázek snímku 3">
            <a:extLst>
              <a:ext uri="{FF2B5EF4-FFF2-40B4-BE49-F238E27FC236}">
                <a16:creationId xmlns:a16="http://schemas.microsoft.com/office/drawing/2014/main" id="{F270EC12-7E2B-460A-B913-E12E93B5355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924175" y="849313"/>
            <a:ext cx="4078288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>
            <a:extLst>
              <a:ext uri="{FF2B5EF4-FFF2-40B4-BE49-F238E27FC236}">
                <a16:creationId xmlns:a16="http://schemas.microsoft.com/office/drawing/2014/main" id="{9F2AAD2E-DF2B-4B15-9B31-F1ED4C33BA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92201" y="3272190"/>
            <a:ext cx="7942238" cy="267645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noProof="0"/>
              <a:t>Kliknutím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E344C03-CCD8-4996-9050-A09F9DD6BCD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6456324"/>
            <a:ext cx="4302625" cy="3413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05FACD0B-DB15-4B13-8484-0F96A0EF5C3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624014" y="6456324"/>
            <a:ext cx="4300307" cy="341351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26D1CC3A-2CAA-4546-B8CC-4F225591F959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Zástupný symbol pro obrázek snímku 1">
            <a:extLst>
              <a:ext uri="{FF2B5EF4-FFF2-40B4-BE49-F238E27FC236}">
                <a16:creationId xmlns:a16="http://schemas.microsoft.com/office/drawing/2014/main" id="{0766C2B4-A028-31B0-C693-21FB2E16F29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Zástupný symbol pro poznámky 2">
            <a:extLst>
              <a:ext uri="{FF2B5EF4-FFF2-40B4-BE49-F238E27FC236}">
                <a16:creationId xmlns:a16="http://schemas.microsoft.com/office/drawing/2014/main" id="{C386EF0E-EBDF-FF10-C53A-C8FDBAB0046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/>
          </a:p>
        </p:txBody>
      </p:sp>
      <p:sp>
        <p:nvSpPr>
          <p:cNvPr id="5124" name="Zástupný symbol pro číslo snímku 3">
            <a:extLst>
              <a:ext uri="{FF2B5EF4-FFF2-40B4-BE49-F238E27FC236}">
                <a16:creationId xmlns:a16="http://schemas.microsoft.com/office/drawing/2014/main" id="{093CDFCD-8EFA-4771-0551-FB81623653E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8243394-64AA-4C00-9D5F-27AC361456B2}" type="slidenum">
              <a:rPr lang="cs-CZ" altLang="cs-CZ"/>
              <a:pPr>
                <a:spcBef>
                  <a:spcPct val="0"/>
                </a:spcBef>
              </a:pPr>
              <a:t>1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Zástupný symbol pro obrázek snímku 1">
            <a:extLst>
              <a:ext uri="{FF2B5EF4-FFF2-40B4-BE49-F238E27FC236}">
                <a16:creationId xmlns:a16="http://schemas.microsoft.com/office/drawing/2014/main" id="{D1659416-EE22-052F-BAA7-783DDA40CAD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Zástupný symbol pro poznámky 2">
            <a:extLst>
              <a:ext uri="{FF2B5EF4-FFF2-40B4-BE49-F238E27FC236}">
                <a16:creationId xmlns:a16="http://schemas.microsoft.com/office/drawing/2014/main" id="{A3CDBFA0-4C33-754C-E270-805F945C95E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/>
          </a:p>
        </p:txBody>
      </p:sp>
      <p:sp>
        <p:nvSpPr>
          <p:cNvPr id="25604" name="Zástupný symbol pro číslo snímku 3">
            <a:extLst>
              <a:ext uri="{FF2B5EF4-FFF2-40B4-BE49-F238E27FC236}">
                <a16:creationId xmlns:a16="http://schemas.microsoft.com/office/drawing/2014/main" id="{4DAE5131-6F73-D763-7643-C39EC40C4EB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D69B4E8-3813-4CDD-8BF8-3BFDCA96D24D}" type="slidenum">
              <a:rPr lang="cs-CZ" altLang="cs-CZ"/>
              <a:pPr>
                <a:spcBef>
                  <a:spcPct val="0"/>
                </a:spcBef>
              </a:pPr>
              <a:t>10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Zástupný symbol pro obrázek snímku 1">
            <a:extLst>
              <a:ext uri="{FF2B5EF4-FFF2-40B4-BE49-F238E27FC236}">
                <a16:creationId xmlns:a16="http://schemas.microsoft.com/office/drawing/2014/main" id="{97986209-4427-7BA8-306E-E0C6D57F67A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Zástupný symbol pro poznámky 2">
            <a:extLst>
              <a:ext uri="{FF2B5EF4-FFF2-40B4-BE49-F238E27FC236}">
                <a16:creationId xmlns:a16="http://schemas.microsoft.com/office/drawing/2014/main" id="{8ED6CA11-4E93-619D-29D1-726D0EB9845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/>
          </a:p>
        </p:txBody>
      </p:sp>
      <p:sp>
        <p:nvSpPr>
          <p:cNvPr id="27652" name="Zástupný symbol pro číslo snímku 3">
            <a:extLst>
              <a:ext uri="{FF2B5EF4-FFF2-40B4-BE49-F238E27FC236}">
                <a16:creationId xmlns:a16="http://schemas.microsoft.com/office/drawing/2014/main" id="{B5C48C41-2AB9-D1B7-3C01-72EF3CDFABF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693DBF6-EA48-47D1-BE23-B2B4DA3BF2C7}" type="slidenum">
              <a:rPr lang="cs-CZ" altLang="cs-CZ"/>
              <a:pPr>
                <a:spcBef>
                  <a:spcPct val="0"/>
                </a:spcBef>
              </a:pPr>
              <a:t>11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Zástupný symbol pro obrázek snímku 1">
            <a:extLst>
              <a:ext uri="{FF2B5EF4-FFF2-40B4-BE49-F238E27FC236}">
                <a16:creationId xmlns:a16="http://schemas.microsoft.com/office/drawing/2014/main" id="{4063EBE9-F9D5-713B-5836-6644ACDD9C0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Zástupný symbol pro poznámky 2">
            <a:extLst>
              <a:ext uri="{FF2B5EF4-FFF2-40B4-BE49-F238E27FC236}">
                <a16:creationId xmlns:a16="http://schemas.microsoft.com/office/drawing/2014/main" id="{728DEC1D-740C-8326-DF43-7E6D53574A3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/>
          </a:p>
        </p:txBody>
      </p:sp>
      <p:sp>
        <p:nvSpPr>
          <p:cNvPr id="29700" name="Zástupný symbol pro číslo snímku 3">
            <a:extLst>
              <a:ext uri="{FF2B5EF4-FFF2-40B4-BE49-F238E27FC236}">
                <a16:creationId xmlns:a16="http://schemas.microsoft.com/office/drawing/2014/main" id="{829F5F67-3A80-3AFD-221C-4EAC5528653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3B8EC38-0892-4E97-B3B1-A99D90B0A84A}" type="slidenum">
              <a:rPr lang="cs-CZ" altLang="cs-CZ"/>
              <a:pPr>
                <a:spcBef>
                  <a:spcPct val="0"/>
                </a:spcBef>
              </a:pPr>
              <a:t>12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Zástupný symbol pro obrázek snímku 1">
            <a:extLst>
              <a:ext uri="{FF2B5EF4-FFF2-40B4-BE49-F238E27FC236}">
                <a16:creationId xmlns:a16="http://schemas.microsoft.com/office/drawing/2014/main" id="{7BB1F8B7-202C-426C-F73A-E7260410252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Zástupný symbol pro poznámky 2">
            <a:extLst>
              <a:ext uri="{FF2B5EF4-FFF2-40B4-BE49-F238E27FC236}">
                <a16:creationId xmlns:a16="http://schemas.microsoft.com/office/drawing/2014/main" id="{257B451A-C9C9-8C35-71C5-C7A15E86257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/>
          </a:p>
        </p:txBody>
      </p:sp>
      <p:sp>
        <p:nvSpPr>
          <p:cNvPr id="31748" name="Zástupný symbol pro číslo snímku 3">
            <a:extLst>
              <a:ext uri="{FF2B5EF4-FFF2-40B4-BE49-F238E27FC236}">
                <a16:creationId xmlns:a16="http://schemas.microsoft.com/office/drawing/2014/main" id="{DF881ABE-D56C-99AF-0076-0DE145712BC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CCCE424-A8FF-4466-97C6-D713F6ED62AE}" type="slidenum">
              <a:rPr lang="cs-CZ" altLang="cs-CZ"/>
              <a:pPr>
                <a:spcBef>
                  <a:spcPct val="0"/>
                </a:spcBef>
              </a:pPr>
              <a:t>13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Zástupný symbol pro obrázek snímku 1">
            <a:extLst>
              <a:ext uri="{FF2B5EF4-FFF2-40B4-BE49-F238E27FC236}">
                <a16:creationId xmlns:a16="http://schemas.microsoft.com/office/drawing/2014/main" id="{688C4863-03AD-1550-DF63-06ECA7720CF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Zástupný symbol pro poznámky 2">
            <a:extLst>
              <a:ext uri="{FF2B5EF4-FFF2-40B4-BE49-F238E27FC236}">
                <a16:creationId xmlns:a16="http://schemas.microsoft.com/office/drawing/2014/main" id="{EF2C9DCE-C838-9D21-E62B-65F35E634A2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/>
          </a:p>
        </p:txBody>
      </p:sp>
      <p:sp>
        <p:nvSpPr>
          <p:cNvPr id="33796" name="Zástupný symbol pro číslo snímku 3">
            <a:extLst>
              <a:ext uri="{FF2B5EF4-FFF2-40B4-BE49-F238E27FC236}">
                <a16:creationId xmlns:a16="http://schemas.microsoft.com/office/drawing/2014/main" id="{FF21D7F1-A082-29D2-5DA3-88593D74ED1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73ED228-3A6D-4B74-9059-2A2CA45B36F6}" type="slidenum">
              <a:rPr lang="cs-CZ" altLang="cs-CZ"/>
              <a:pPr>
                <a:spcBef>
                  <a:spcPct val="0"/>
                </a:spcBef>
              </a:pPr>
              <a:t>14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Zástupný symbol pro obrázek snímku 1">
            <a:extLst>
              <a:ext uri="{FF2B5EF4-FFF2-40B4-BE49-F238E27FC236}">
                <a16:creationId xmlns:a16="http://schemas.microsoft.com/office/drawing/2014/main" id="{A02285EA-A7DE-E6EA-37D4-CC819B3BF34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Zástupný symbol pro poznámky 2">
            <a:extLst>
              <a:ext uri="{FF2B5EF4-FFF2-40B4-BE49-F238E27FC236}">
                <a16:creationId xmlns:a16="http://schemas.microsoft.com/office/drawing/2014/main" id="{78D97169-25CA-9FE4-0D1F-62DDD25DC7E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/>
          </a:p>
        </p:txBody>
      </p:sp>
      <p:sp>
        <p:nvSpPr>
          <p:cNvPr id="35844" name="Zástupný symbol pro číslo snímku 3">
            <a:extLst>
              <a:ext uri="{FF2B5EF4-FFF2-40B4-BE49-F238E27FC236}">
                <a16:creationId xmlns:a16="http://schemas.microsoft.com/office/drawing/2014/main" id="{B0B7F392-2753-E9AF-5455-9DF528D3BB5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CBAEB85-608A-4DBC-BFB2-DDB33BCC9B69}" type="slidenum">
              <a:rPr lang="cs-CZ" altLang="cs-CZ"/>
              <a:pPr>
                <a:spcBef>
                  <a:spcPct val="0"/>
                </a:spcBef>
              </a:pPr>
              <a:t>15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Zástupný symbol pro obrázek snímku 1">
            <a:extLst>
              <a:ext uri="{FF2B5EF4-FFF2-40B4-BE49-F238E27FC236}">
                <a16:creationId xmlns:a16="http://schemas.microsoft.com/office/drawing/2014/main" id="{BF3033CF-1135-353A-3029-44AC308FCCA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Zástupný symbol pro poznámky 2">
            <a:extLst>
              <a:ext uri="{FF2B5EF4-FFF2-40B4-BE49-F238E27FC236}">
                <a16:creationId xmlns:a16="http://schemas.microsoft.com/office/drawing/2014/main" id="{5CB74313-8099-0DB1-76F5-50EB295AA3C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/>
          </a:p>
        </p:txBody>
      </p:sp>
      <p:sp>
        <p:nvSpPr>
          <p:cNvPr id="7172" name="Zástupný symbol pro číslo snímku 3">
            <a:extLst>
              <a:ext uri="{FF2B5EF4-FFF2-40B4-BE49-F238E27FC236}">
                <a16:creationId xmlns:a16="http://schemas.microsoft.com/office/drawing/2014/main" id="{0ABB7EE8-2783-E50E-8119-99AF21DC90A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46F7672-6E60-47FC-A957-DECC7C7B678F}" type="slidenum">
              <a:rPr lang="cs-CZ" altLang="cs-CZ"/>
              <a:pPr>
                <a:spcBef>
                  <a:spcPct val="0"/>
                </a:spcBef>
              </a:pPr>
              <a:t>2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Zástupný symbol pro obrázek snímku 1">
            <a:extLst>
              <a:ext uri="{FF2B5EF4-FFF2-40B4-BE49-F238E27FC236}">
                <a16:creationId xmlns:a16="http://schemas.microsoft.com/office/drawing/2014/main" id="{E1578CCE-CDC8-579E-3BF2-EFD658F043A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Zástupný symbol pro poznámky 2">
            <a:extLst>
              <a:ext uri="{FF2B5EF4-FFF2-40B4-BE49-F238E27FC236}">
                <a16:creationId xmlns:a16="http://schemas.microsoft.com/office/drawing/2014/main" id="{3A4AC237-0E07-86F7-FBCE-81FC120099E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/>
          </a:p>
        </p:txBody>
      </p:sp>
      <p:sp>
        <p:nvSpPr>
          <p:cNvPr id="9220" name="Zástupný symbol pro číslo snímku 3">
            <a:extLst>
              <a:ext uri="{FF2B5EF4-FFF2-40B4-BE49-F238E27FC236}">
                <a16:creationId xmlns:a16="http://schemas.microsoft.com/office/drawing/2014/main" id="{0CD1C514-B1FA-F87A-A8DB-01806BC26D2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4200DC2-D554-49E8-BAC9-B9F373C96E73}" type="slidenum">
              <a:rPr lang="cs-CZ" altLang="cs-CZ"/>
              <a:pPr>
                <a:spcBef>
                  <a:spcPct val="0"/>
                </a:spcBef>
              </a:pPr>
              <a:t>3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Zástupný symbol pro obrázek snímku 1">
            <a:extLst>
              <a:ext uri="{FF2B5EF4-FFF2-40B4-BE49-F238E27FC236}">
                <a16:creationId xmlns:a16="http://schemas.microsoft.com/office/drawing/2014/main" id="{23299114-D503-6B2C-A0AC-22C16DCD091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Zástupný symbol pro poznámky 2">
            <a:extLst>
              <a:ext uri="{FF2B5EF4-FFF2-40B4-BE49-F238E27FC236}">
                <a16:creationId xmlns:a16="http://schemas.microsoft.com/office/drawing/2014/main" id="{FEF2D2BD-B7D8-57FD-746A-93F0D6A45B1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/>
          </a:p>
        </p:txBody>
      </p:sp>
      <p:sp>
        <p:nvSpPr>
          <p:cNvPr id="11268" name="Zástupný symbol pro číslo snímku 3">
            <a:extLst>
              <a:ext uri="{FF2B5EF4-FFF2-40B4-BE49-F238E27FC236}">
                <a16:creationId xmlns:a16="http://schemas.microsoft.com/office/drawing/2014/main" id="{8ACA2484-BBAA-AD8A-804A-4B1058CB75C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B505855-81D8-4F6A-B44F-C5EC934F6775}" type="slidenum">
              <a:rPr lang="cs-CZ" altLang="cs-CZ"/>
              <a:pPr>
                <a:spcBef>
                  <a:spcPct val="0"/>
                </a:spcBef>
              </a:pPr>
              <a:t>4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Zástupný symbol pro obrázek snímku 1">
            <a:extLst>
              <a:ext uri="{FF2B5EF4-FFF2-40B4-BE49-F238E27FC236}">
                <a16:creationId xmlns:a16="http://schemas.microsoft.com/office/drawing/2014/main" id="{713F7A8D-E3CA-BD92-63E6-1128F0AD015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Zástupný symbol pro poznámky 2">
            <a:extLst>
              <a:ext uri="{FF2B5EF4-FFF2-40B4-BE49-F238E27FC236}">
                <a16:creationId xmlns:a16="http://schemas.microsoft.com/office/drawing/2014/main" id="{F9ACCB62-050B-C612-056A-7237D69760C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/>
          </a:p>
        </p:txBody>
      </p:sp>
      <p:sp>
        <p:nvSpPr>
          <p:cNvPr id="13316" name="Zástupný symbol pro číslo snímku 3">
            <a:extLst>
              <a:ext uri="{FF2B5EF4-FFF2-40B4-BE49-F238E27FC236}">
                <a16:creationId xmlns:a16="http://schemas.microsoft.com/office/drawing/2014/main" id="{509F3D0A-3DEA-8417-DDBE-A9FFB637FCC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C10943E-F68E-4F59-B7F8-ED71EB030424}" type="slidenum">
              <a:rPr lang="cs-CZ" altLang="cs-CZ"/>
              <a:pPr>
                <a:spcBef>
                  <a:spcPct val="0"/>
                </a:spcBef>
              </a:pPr>
              <a:t>5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Zástupný symbol pro obrázek snímku 1">
            <a:extLst>
              <a:ext uri="{FF2B5EF4-FFF2-40B4-BE49-F238E27FC236}">
                <a16:creationId xmlns:a16="http://schemas.microsoft.com/office/drawing/2014/main" id="{2942EF6C-8C0B-C109-7E71-AA4261E455B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Zástupný symbol pro poznámky 2">
            <a:extLst>
              <a:ext uri="{FF2B5EF4-FFF2-40B4-BE49-F238E27FC236}">
                <a16:creationId xmlns:a16="http://schemas.microsoft.com/office/drawing/2014/main" id="{5E9A8746-6FD6-8F88-A822-399E4DB6CF1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/>
          </a:p>
        </p:txBody>
      </p:sp>
      <p:sp>
        <p:nvSpPr>
          <p:cNvPr id="15364" name="Zástupný symbol pro číslo snímku 3">
            <a:extLst>
              <a:ext uri="{FF2B5EF4-FFF2-40B4-BE49-F238E27FC236}">
                <a16:creationId xmlns:a16="http://schemas.microsoft.com/office/drawing/2014/main" id="{CC784889-FA07-31E9-1801-B3F3DD66312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C884ADD-85E7-43A7-A386-F6F6FF1F31C4}" type="slidenum">
              <a:rPr lang="cs-CZ" altLang="cs-CZ"/>
              <a:pPr>
                <a:spcBef>
                  <a:spcPct val="0"/>
                </a:spcBef>
              </a:pPr>
              <a:t>6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Zástupný symbol pro obrázek snímku 1">
            <a:extLst>
              <a:ext uri="{FF2B5EF4-FFF2-40B4-BE49-F238E27FC236}">
                <a16:creationId xmlns:a16="http://schemas.microsoft.com/office/drawing/2014/main" id="{E55741D1-C8B4-FCE1-B20E-38C6604AA5B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Zástupný symbol pro poznámky 2">
            <a:extLst>
              <a:ext uri="{FF2B5EF4-FFF2-40B4-BE49-F238E27FC236}">
                <a16:creationId xmlns:a16="http://schemas.microsoft.com/office/drawing/2014/main" id="{7D3F7808-03D3-8941-7606-DE48CD1C0C8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/>
          </a:p>
        </p:txBody>
      </p:sp>
      <p:sp>
        <p:nvSpPr>
          <p:cNvPr id="19460" name="Zástupný symbol pro číslo snímku 3">
            <a:extLst>
              <a:ext uri="{FF2B5EF4-FFF2-40B4-BE49-F238E27FC236}">
                <a16:creationId xmlns:a16="http://schemas.microsoft.com/office/drawing/2014/main" id="{702F4D58-3EE8-0E72-7ACB-FD9953D6580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ADB4A7F-B929-46F2-BE93-A19DCE5B3E0E}" type="slidenum">
              <a:rPr lang="cs-CZ" altLang="cs-CZ"/>
              <a:pPr>
                <a:spcBef>
                  <a:spcPct val="0"/>
                </a:spcBef>
              </a:pPr>
              <a:t>7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Zástupný symbol pro obrázek snímku 1">
            <a:extLst>
              <a:ext uri="{FF2B5EF4-FFF2-40B4-BE49-F238E27FC236}">
                <a16:creationId xmlns:a16="http://schemas.microsoft.com/office/drawing/2014/main" id="{9883F0F7-4600-3CD6-E325-ADDF9140307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Zástupný symbol pro poznámky 2">
            <a:extLst>
              <a:ext uri="{FF2B5EF4-FFF2-40B4-BE49-F238E27FC236}">
                <a16:creationId xmlns:a16="http://schemas.microsoft.com/office/drawing/2014/main" id="{8BBB6B36-2D53-F405-F574-5166D13965A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/>
          </a:p>
        </p:txBody>
      </p:sp>
      <p:sp>
        <p:nvSpPr>
          <p:cNvPr id="21508" name="Zástupný symbol pro číslo snímku 3">
            <a:extLst>
              <a:ext uri="{FF2B5EF4-FFF2-40B4-BE49-F238E27FC236}">
                <a16:creationId xmlns:a16="http://schemas.microsoft.com/office/drawing/2014/main" id="{25CD295E-6E3D-3F24-E1DF-52AB70626B8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B63896E-4770-47BC-9E3C-57B639DFC8AB}" type="slidenum">
              <a:rPr lang="cs-CZ" altLang="cs-CZ"/>
              <a:pPr>
                <a:spcBef>
                  <a:spcPct val="0"/>
                </a:spcBef>
              </a:pPr>
              <a:t>8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Zástupný symbol pro obrázek snímku 1">
            <a:extLst>
              <a:ext uri="{FF2B5EF4-FFF2-40B4-BE49-F238E27FC236}">
                <a16:creationId xmlns:a16="http://schemas.microsoft.com/office/drawing/2014/main" id="{778B419C-31D5-C933-29E9-10870980B53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Zástupný symbol pro poznámky 2">
            <a:extLst>
              <a:ext uri="{FF2B5EF4-FFF2-40B4-BE49-F238E27FC236}">
                <a16:creationId xmlns:a16="http://schemas.microsoft.com/office/drawing/2014/main" id="{014A4902-2C59-27FA-D81B-8921AE2AA75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/>
          </a:p>
        </p:txBody>
      </p:sp>
      <p:sp>
        <p:nvSpPr>
          <p:cNvPr id="23556" name="Zástupný symbol pro číslo snímku 3">
            <a:extLst>
              <a:ext uri="{FF2B5EF4-FFF2-40B4-BE49-F238E27FC236}">
                <a16:creationId xmlns:a16="http://schemas.microsoft.com/office/drawing/2014/main" id="{18F8712C-0709-8175-7FA9-5F3658EF183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9222CDE-680D-4D7C-85B6-8A8B8774F663}" type="slidenum">
              <a:rPr lang="cs-CZ" altLang="cs-CZ"/>
              <a:pPr>
                <a:spcBef>
                  <a:spcPct val="0"/>
                </a:spcBef>
              </a:pPr>
              <a:t>9</a:t>
            </a:fld>
            <a:endParaRPr lang="cs-CZ" alt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E386247-16B9-A98F-6F12-B4A2E1EE65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C0C30C-ACA8-4239-B21C-24AD711FC692}" type="datetimeFigureOut">
              <a:rPr lang="cs-CZ"/>
              <a:pPr>
                <a:defRPr/>
              </a:pPr>
              <a:t>16.10.2025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7CBDB04-2B53-02F7-1383-A05F1BA03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C9A53C0-49A8-42F9-C779-059AC6C6D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389AD4-678E-4BBE-B0D6-F5373E08951D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10019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8BC0893-C7DE-310F-44C2-E5CFA411ED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8424B0-7B22-4E80-85B4-94C91397CD39}" type="datetimeFigureOut">
              <a:rPr lang="cs-CZ"/>
              <a:pPr>
                <a:defRPr/>
              </a:pPr>
              <a:t>16.10.2025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C587165-9959-9E18-4B23-D11DB7752C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C66BFF3-B4C1-E2B7-BCC7-CBBEB1471A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121434-2264-4D16-AB61-09FECBD11AB6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722430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38208BC-982E-561D-ADB0-B75B1D2353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2BF6AA-B977-4FBC-A84D-6DA71BA55699}" type="datetimeFigureOut">
              <a:rPr lang="cs-CZ"/>
              <a:pPr>
                <a:defRPr/>
              </a:pPr>
              <a:t>16.10.2025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306781A-0E73-A511-FFFD-91CCFD2125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0DD979D-D402-C444-9D8B-D0A245B96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999DCC-C669-4C45-8B8D-D9562317E6F5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214582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C3067A4-BE32-5182-BEF3-11F6B67E1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19CC50-6245-47C5-82A0-325C3E3D5DCC}" type="datetimeFigureOut">
              <a:rPr lang="cs-CZ"/>
              <a:pPr>
                <a:defRPr/>
              </a:pPr>
              <a:t>16.10.2025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5D1520E-B372-946E-DC73-47008230E6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2F8B343-2D1B-D5BA-1EB6-66C7835FC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7184C1-6A00-4A45-B6E7-8EF99BE72BE4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19356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F0E77BC-1568-DC1F-C425-25D213859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93A082-1EA9-4F62-A15B-C1C48576C671}" type="datetimeFigureOut">
              <a:rPr lang="cs-CZ"/>
              <a:pPr>
                <a:defRPr/>
              </a:pPr>
              <a:t>16.10.2025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F29486C-2D1D-6578-AB0D-E467DBDDBF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CDF7A7C-724C-3EFE-4DDE-0799DC43C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4A390C-AD5F-41FE-AD65-5FB58BAC1AC2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868201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>
            <a:extLst>
              <a:ext uri="{FF2B5EF4-FFF2-40B4-BE49-F238E27FC236}">
                <a16:creationId xmlns:a16="http://schemas.microsoft.com/office/drawing/2014/main" id="{956B6E21-8751-B1EC-F10D-05DB09A43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3D6E9A-7F9E-45FF-8306-552FCA8D3007}" type="datetimeFigureOut">
              <a:rPr lang="cs-CZ"/>
              <a:pPr>
                <a:defRPr/>
              </a:pPr>
              <a:t>16.10.2025</a:t>
            </a:fld>
            <a:endParaRPr lang="cs-CZ"/>
          </a:p>
        </p:txBody>
      </p:sp>
      <p:sp>
        <p:nvSpPr>
          <p:cNvPr id="6" name="Zástupný symbol pro zápatí 4">
            <a:extLst>
              <a:ext uri="{FF2B5EF4-FFF2-40B4-BE49-F238E27FC236}">
                <a16:creationId xmlns:a16="http://schemas.microsoft.com/office/drawing/2014/main" id="{F802067B-BB5C-BF9E-C0C8-CBE6D2FDF2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>
            <a:extLst>
              <a:ext uri="{FF2B5EF4-FFF2-40B4-BE49-F238E27FC236}">
                <a16:creationId xmlns:a16="http://schemas.microsoft.com/office/drawing/2014/main" id="{12DF601D-91ED-7395-CB24-E395FADDE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FB5754-6B4F-4688-908C-7E737CDE8DF2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8813846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>
            <a:extLst>
              <a:ext uri="{FF2B5EF4-FFF2-40B4-BE49-F238E27FC236}">
                <a16:creationId xmlns:a16="http://schemas.microsoft.com/office/drawing/2014/main" id="{2C1FCAFD-E50C-FE32-5A05-4864A60667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8E4355-BA4A-4430-B6E1-4E8611EC521F}" type="datetimeFigureOut">
              <a:rPr lang="cs-CZ"/>
              <a:pPr>
                <a:defRPr/>
              </a:pPr>
              <a:t>16.10.2025</a:t>
            </a:fld>
            <a:endParaRPr lang="cs-CZ"/>
          </a:p>
        </p:txBody>
      </p:sp>
      <p:sp>
        <p:nvSpPr>
          <p:cNvPr id="8" name="Zástupný symbol pro zápatí 4">
            <a:extLst>
              <a:ext uri="{FF2B5EF4-FFF2-40B4-BE49-F238E27FC236}">
                <a16:creationId xmlns:a16="http://schemas.microsoft.com/office/drawing/2014/main" id="{E46E7B1D-9D78-8F94-6825-9AC3349D8B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>
            <a:extLst>
              <a:ext uri="{FF2B5EF4-FFF2-40B4-BE49-F238E27FC236}">
                <a16:creationId xmlns:a16="http://schemas.microsoft.com/office/drawing/2014/main" id="{75312B69-CD45-7BA3-646C-F48AB9B256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44F90A-0977-4821-8AA6-B872D1951F7A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288375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3">
            <a:extLst>
              <a:ext uri="{FF2B5EF4-FFF2-40B4-BE49-F238E27FC236}">
                <a16:creationId xmlns:a16="http://schemas.microsoft.com/office/drawing/2014/main" id="{7B5952B5-8045-B6E0-47B8-C132B98BF8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47577D-8881-4414-B3EE-75A1E8093C5C}" type="datetimeFigureOut">
              <a:rPr lang="cs-CZ"/>
              <a:pPr>
                <a:defRPr/>
              </a:pPr>
              <a:t>16.10.2025</a:t>
            </a:fld>
            <a:endParaRPr lang="cs-CZ"/>
          </a:p>
        </p:txBody>
      </p:sp>
      <p:sp>
        <p:nvSpPr>
          <p:cNvPr id="4" name="Zástupný symbol pro zápatí 4">
            <a:extLst>
              <a:ext uri="{FF2B5EF4-FFF2-40B4-BE49-F238E27FC236}">
                <a16:creationId xmlns:a16="http://schemas.microsoft.com/office/drawing/2014/main" id="{649A3808-0CA2-E045-AD3C-BC9DDBC5D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>
            <a:extLst>
              <a:ext uri="{FF2B5EF4-FFF2-40B4-BE49-F238E27FC236}">
                <a16:creationId xmlns:a16="http://schemas.microsoft.com/office/drawing/2014/main" id="{F0156973-DEB9-4CC9-7F11-ADCE9F790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0F78BC-9302-414A-806A-78BE138DD853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557575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>
            <a:extLst>
              <a:ext uri="{FF2B5EF4-FFF2-40B4-BE49-F238E27FC236}">
                <a16:creationId xmlns:a16="http://schemas.microsoft.com/office/drawing/2014/main" id="{DC8F096A-6784-3F5F-8D71-E889F32BA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E397C9-7A15-43C8-AD83-F157B9A2B5E9}" type="datetimeFigureOut">
              <a:rPr lang="cs-CZ"/>
              <a:pPr>
                <a:defRPr/>
              </a:pPr>
              <a:t>16.10.2025</a:t>
            </a:fld>
            <a:endParaRPr lang="cs-CZ"/>
          </a:p>
        </p:txBody>
      </p:sp>
      <p:sp>
        <p:nvSpPr>
          <p:cNvPr id="3" name="Zástupný symbol pro zápatí 4">
            <a:extLst>
              <a:ext uri="{FF2B5EF4-FFF2-40B4-BE49-F238E27FC236}">
                <a16:creationId xmlns:a16="http://schemas.microsoft.com/office/drawing/2014/main" id="{1E1C4D16-B146-213E-017E-C90AE0381C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>
            <a:extLst>
              <a:ext uri="{FF2B5EF4-FFF2-40B4-BE49-F238E27FC236}">
                <a16:creationId xmlns:a16="http://schemas.microsoft.com/office/drawing/2014/main" id="{3DDA5FAB-B771-7425-1D61-54F24FA9D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D35C5D-D14E-4474-AF14-810F0413457D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209905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>
            <a:extLst>
              <a:ext uri="{FF2B5EF4-FFF2-40B4-BE49-F238E27FC236}">
                <a16:creationId xmlns:a16="http://schemas.microsoft.com/office/drawing/2014/main" id="{1DC3CECB-3F59-D1CA-49D2-A053AC8376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EBE779-1D80-496C-ABB6-2EFF164FD704}" type="datetimeFigureOut">
              <a:rPr lang="cs-CZ"/>
              <a:pPr>
                <a:defRPr/>
              </a:pPr>
              <a:t>16.10.2025</a:t>
            </a:fld>
            <a:endParaRPr lang="cs-CZ"/>
          </a:p>
        </p:txBody>
      </p:sp>
      <p:sp>
        <p:nvSpPr>
          <p:cNvPr id="6" name="Zástupný symbol pro zápatí 4">
            <a:extLst>
              <a:ext uri="{FF2B5EF4-FFF2-40B4-BE49-F238E27FC236}">
                <a16:creationId xmlns:a16="http://schemas.microsoft.com/office/drawing/2014/main" id="{E7BA7F93-B4D6-A684-0334-B7EA36F40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>
            <a:extLst>
              <a:ext uri="{FF2B5EF4-FFF2-40B4-BE49-F238E27FC236}">
                <a16:creationId xmlns:a16="http://schemas.microsoft.com/office/drawing/2014/main" id="{03B13DF2-DA81-E693-0578-AACE38417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03002D-E8A2-4548-AC9A-0B67797DCC18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287275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>
            <a:extLst>
              <a:ext uri="{FF2B5EF4-FFF2-40B4-BE49-F238E27FC236}">
                <a16:creationId xmlns:a16="http://schemas.microsoft.com/office/drawing/2014/main" id="{ED1D4365-E2CB-A8F5-4216-99D85928F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5A0FBA-AE4F-49ED-9B45-ED2835379C8C}" type="datetimeFigureOut">
              <a:rPr lang="cs-CZ"/>
              <a:pPr>
                <a:defRPr/>
              </a:pPr>
              <a:t>16.10.2025</a:t>
            </a:fld>
            <a:endParaRPr lang="cs-CZ"/>
          </a:p>
        </p:txBody>
      </p:sp>
      <p:sp>
        <p:nvSpPr>
          <p:cNvPr id="6" name="Zástupný symbol pro zápatí 4">
            <a:extLst>
              <a:ext uri="{FF2B5EF4-FFF2-40B4-BE49-F238E27FC236}">
                <a16:creationId xmlns:a16="http://schemas.microsoft.com/office/drawing/2014/main" id="{F01E2264-D4DE-597E-86F1-EA1B258E0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>
            <a:extLst>
              <a:ext uri="{FF2B5EF4-FFF2-40B4-BE49-F238E27FC236}">
                <a16:creationId xmlns:a16="http://schemas.microsoft.com/office/drawing/2014/main" id="{BDC38350-6341-DA54-D8E4-470B74880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EAF750-F397-4D3B-84AE-30EB83C824D4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553358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>
            <a:extLst>
              <a:ext uri="{FF2B5EF4-FFF2-40B4-BE49-F238E27FC236}">
                <a16:creationId xmlns:a16="http://schemas.microsoft.com/office/drawing/2014/main" id="{5778DCEF-FC2D-43DE-BECA-9D0D05329A2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Kliknutím lze upravit styl.</a:t>
            </a:r>
          </a:p>
        </p:txBody>
      </p:sp>
      <p:sp>
        <p:nvSpPr>
          <p:cNvPr id="1027" name="Zástupný symbol pro text 2">
            <a:extLst>
              <a:ext uri="{FF2B5EF4-FFF2-40B4-BE49-F238E27FC236}">
                <a16:creationId xmlns:a16="http://schemas.microsoft.com/office/drawing/2014/main" id="{8DF56D2B-D415-760D-F2C6-8CD290645EE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Kliknutím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1BAFA80-5F96-49A8-B20A-2219ABDBEA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9058671-E600-44E2-8220-B7B5B2C54934}" type="datetimeFigureOut">
              <a:rPr lang="cs-CZ"/>
              <a:pPr>
                <a:defRPr/>
              </a:pPr>
              <a:t>16.10.2025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47CF8A0-68D1-44B1-A92F-B4AF108240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C38FC33-D033-4FD9-A047-3CA6B3FCCF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00D3C172-B4B9-4E70-AE15-B1920CFF4F0B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sdruzenisplav.cz/dotace-mas/vyzvy-2023-2028/otevrene-vyzvy-irop/" TargetMode="External"/><Relationship Id="rId4" Type="http://schemas.openxmlformats.org/officeDocument/2006/relationships/hyperlink" Target="http://www.sdruzenisplav.cz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>
            <a:extLst>
              <a:ext uri="{FF2B5EF4-FFF2-40B4-BE49-F238E27FC236}">
                <a16:creationId xmlns:a16="http://schemas.microsoft.com/office/drawing/2014/main" id="{DB03C75B-38D7-432E-A8D0-80AC8367C369}"/>
              </a:ext>
            </a:extLst>
          </p:cNvPr>
          <p:cNvSpPr/>
          <p:nvPr/>
        </p:nvSpPr>
        <p:spPr>
          <a:xfrm>
            <a:off x="1114425" y="2276475"/>
            <a:ext cx="10922000" cy="1939925"/>
          </a:xfrm>
          <a:prstGeom prst="rect">
            <a:avLst/>
          </a:prstGeom>
          <a:solidFill>
            <a:srgbClr val="6EB3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>
              <a:solidFill>
                <a:prstClr val="white"/>
              </a:solidFill>
            </a:endParaRPr>
          </a:p>
        </p:txBody>
      </p:sp>
      <p:pic>
        <p:nvPicPr>
          <p:cNvPr id="4099" name="Picture 3" descr="Splav Logo New2">
            <a:extLst>
              <a:ext uri="{FF2B5EF4-FFF2-40B4-BE49-F238E27FC236}">
                <a16:creationId xmlns:a16="http://schemas.microsoft.com/office/drawing/2014/main" id="{E78C809F-5CE2-BE4C-57AA-342F167905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EFC"/>
              </a:clrFrom>
              <a:clrTo>
                <a:srgbClr val="FFFEF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83"/>
          <a:stretch>
            <a:fillRect/>
          </a:stretch>
        </p:blipFill>
        <p:spPr bwMode="auto">
          <a:xfrm>
            <a:off x="1028700" y="468313"/>
            <a:ext cx="1744663" cy="162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0" name="TextovéPole 54">
            <a:extLst>
              <a:ext uri="{FF2B5EF4-FFF2-40B4-BE49-F238E27FC236}">
                <a16:creationId xmlns:a16="http://schemas.microsoft.com/office/drawing/2014/main" id="{738B8658-95A0-2CBC-BF60-17C82C6127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5363" y="5472113"/>
            <a:ext cx="80041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cs-CZ" altLang="cs-CZ" sz="4000">
                <a:solidFill>
                  <a:srgbClr val="FFFFFF"/>
                </a:solidFill>
              </a:rPr>
              <a:t>MAS SDRUŽENÍ SPLAV – VÝZVY IROP  </a:t>
            </a:r>
          </a:p>
        </p:txBody>
      </p:sp>
      <p:sp>
        <p:nvSpPr>
          <p:cNvPr id="4101" name="TextovéPole 1">
            <a:extLst>
              <a:ext uri="{FF2B5EF4-FFF2-40B4-BE49-F238E27FC236}">
                <a16:creationId xmlns:a16="http://schemas.microsoft.com/office/drawing/2014/main" id="{D92D93D7-E965-9DE0-F5FB-9506ACFA07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2375" y="2265363"/>
            <a:ext cx="10814050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cs-CZ" altLang="cs-CZ" sz="6000">
                <a:solidFill>
                  <a:schemeClr val="bg1"/>
                </a:solidFill>
                <a:latin typeface="Arial" panose="020B0604020202020204" pitchFamily="34" charset="0"/>
              </a:rPr>
              <a:t>Seminář pro žadatele o dotaci 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cs-CZ" altLang="cs-CZ" sz="6000">
                <a:solidFill>
                  <a:schemeClr val="bg1"/>
                </a:solidFill>
                <a:latin typeface="Arial" panose="020B0604020202020204" pitchFamily="34" charset="0"/>
              </a:rPr>
              <a:t>z programového rámce IROP</a:t>
            </a: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6DBC31EF-822C-41AB-A88E-7D169A233B28}"/>
              </a:ext>
            </a:extLst>
          </p:cNvPr>
          <p:cNvSpPr/>
          <p:nvPr/>
        </p:nvSpPr>
        <p:spPr>
          <a:xfrm>
            <a:off x="1114425" y="4597400"/>
            <a:ext cx="10922000" cy="968375"/>
          </a:xfrm>
          <a:prstGeom prst="rect">
            <a:avLst/>
          </a:prstGeom>
          <a:solidFill>
            <a:srgbClr val="6EB3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>
              <a:solidFill>
                <a:prstClr val="white"/>
              </a:solidFill>
            </a:endParaRPr>
          </a:p>
        </p:txBody>
      </p:sp>
      <p:sp>
        <p:nvSpPr>
          <p:cNvPr id="4103" name="TextovéPole 7">
            <a:extLst>
              <a:ext uri="{FF2B5EF4-FFF2-40B4-BE49-F238E27FC236}">
                <a16:creationId xmlns:a16="http://schemas.microsoft.com/office/drawing/2014/main" id="{C6374ED5-0ED5-9F14-1AFE-2B297EFCE7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3325" y="4849813"/>
            <a:ext cx="109220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cs-CZ" altLang="cs-CZ" sz="3600">
                <a:solidFill>
                  <a:schemeClr val="bg1"/>
                </a:solidFill>
                <a:latin typeface="Arial" panose="020B0604020202020204" pitchFamily="34" charset="0"/>
              </a:rPr>
              <a:t>Cestovní ruch, Kultura</a:t>
            </a:r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FA29C67C-1F3C-4159-987E-ED364732686E}"/>
              </a:ext>
            </a:extLst>
          </p:cNvPr>
          <p:cNvSpPr/>
          <p:nvPr/>
        </p:nvSpPr>
        <p:spPr>
          <a:xfrm>
            <a:off x="1114425" y="5926138"/>
            <a:ext cx="10922000" cy="693737"/>
          </a:xfrm>
          <a:prstGeom prst="rect">
            <a:avLst/>
          </a:prstGeom>
          <a:solidFill>
            <a:srgbClr val="6EB3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sz="2000" dirty="0">
              <a:solidFill>
                <a:prstClr val="white"/>
              </a:solidFill>
            </a:endParaRPr>
          </a:p>
        </p:txBody>
      </p:sp>
      <p:sp>
        <p:nvSpPr>
          <p:cNvPr id="4105" name="TextovéPole 3">
            <a:extLst>
              <a:ext uri="{FF2B5EF4-FFF2-40B4-BE49-F238E27FC236}">
                <a16:creationId xmlns:a16="http://schemas.microsoft.com/office/drawing/2014/main" id="{9F61902B-6B9B-A7E0-9D72-522206030F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3325" y="6051550"/>
            <a:ext cx="35798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cs-CZ" altLang="cs-CZ" sz="2000">
                <a:solidFill>
                  <a:schemeClr val="bg1"/>
                </a:solidFill>
                <a:latin typeface="Arial" panose="020B0604020202020204" pitchFamily="34" charset="0"/>
              </a:rPr>
              <a:t>16. 10. 2025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>
            <a:extLst>
              <a:ext uri="{FF2B5EF4-FFF2-40B4-BE49-F238E27FC236}">
                <a16:creationId xmlns:a16="http://schemas.microsoft.com/office/drawing/2014/main" id="{B8ECFFC0-804C-486F-8FEC-F3C291160240}"/>
              </a:ext>
            </a:extLst>
          </p:cNvPr>
          <p:cNvSpPr/>
          <p:nvPr/>
        </p:nvSpPr>
        <p:spPr>
          <a:xfrm>
            <a:off x="622300" y="101600"/>
            <a:ext cx="10858500" cy="900113"/>
          </a:xfrm>
          <a:prstGeom prst="rect">
            <a:avLst/>
          </a:prstGeom>
          <a:solidFill>
            <a:srgbClr val="6EB3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>
              <a:solidFill>
                <a:prstClr val="white"/>
              </a:solidFill>
            </a:endParaRP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643DA6C8-BD0E-4A8B-8DCB-1715FB0AB7E5}"/>
              </a:ext>
            </a:extLst>
          </p:cNvPr>
          <p:cNvSpPr/>
          <p:nvPr/>
        </p:nvSpPr>
        <p:spPr>
          <a:xfrm rot="16200000">
            <a:off x="1132682" y="1353343"/>
            <a:ext cx="3606800" cy="9001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>
              <a:solidFill>
                <a:prstClr val="white"/>
              </a:solidFill>
            </a:endParaRPr>
          </a:p>
        </p:txBody>
      </p:sp>
      <p:pic>
        <p:nvPicPr>
          <p:cNvPr id="24580" name="Picture 3" descr="Splav Logo New2">
            <a:extLst>
              <a:ext uri="{FF2B5EF4-FFF2-40B4-BE49-F238E27FC236}">
                <a16:creationId xmlns:a16="http://schemas.microsoft.com/office/drawing/2014/main" id="{E72377D3-BDD4-33BA-3D70-67FA58FD0E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EFC"/>
              </a:clrFrom>
              <a:clrTo>
                <a:srgbClr val="FFFEF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805"/>
          <a:stretch>
            <a:fillRect/>
          </a:stretch>
        </p:blipFill>
        <p:spPr bwMode="auto">
          <a:xfrm>
            <a:off x="2433638" y="166688"/>
            <a:ext cx="9906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Ovál 8">
            <a:extLst>
              <a:ext uri="{FF2B5EF4-FFF2-40B4-BE49-F238E27FC236}">
                <a16:creationId xmlns:a16="http://schemas.microsoft.com/office/drawing/2014/main" id="{A5F84D10-3C6F-47E7-BA99-0E90F84C2B69}"/>
              </a:ext>
            </a:extLst>
          </p:cNvPr>
          <p:cNvSpPr/>
          <p:nvPr/>
        </p:nvSpPr>
        <p:spPr>
          <a:xfrm>
            <a:off x="2290763" y="5319713"/>
            <a:ext cx="1298575" cy="1262062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>
              <a:solidFill>
                <a:prstClr val="white"/>
              </a:solidFill>
            </a:endParaRPr>
          </a:p>
        </p:txBody>
      </p:sp>
      <p:sp>
        <p:nvSpPr>
          <p:cNvPr id="24582" name="TextovéPole 54">
            <a:extLst>
              <a:ext uri="{FF2B5EF4-FFF2-40B4-BE49-F238E27FC236}">
                <a16:creationId xmlns:a16="http://schemas.microsoft.com/office/drawing/2014/main" id="{842A7EB8-FFF6-5C16-D493-D1341341B1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9613" y="234950"/>
            <a:ext cx="8367712" cy="7017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cs-CZ" altLang="cs-CZ" sz="4400" dirty="0">
                <a:solidFill>
                  <a:srgbClr val="FFFFFF"/>
                </a:solidFill>
                <a:latin typeface="Arial" panose="020B0604020202020204" pitchFamily="34" charset="0"/>
              </a:rPr>
              <a:t>Kultura - podporované aktivity</a:t>
            </a:r>
          </a:p>
        </p:txBody>
      </p:sp>
      <p:sp>
        <p:nvSpPr>
          <p:cNvPr id="24583" name="TextovéPole 3">
            <a:extLst>
              <a:ext uri="{FF2B5EF4-FFF2-40B4-BE49-F238E27FC236}">
                <a16:creationId xmlns:a16="http://schemas.microsoft.com/office/drawing/2014/main" id="{40D3828D-CAD0-3B8C-7D5C-82F8BD9B0D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2300" y="1389063"/>
            <a:ext cx="10423525" cy="414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800100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ts val="200"/>
              </a:spcBef>
              <a:buFontTx/>
              <a:buNone/>
            </a:pPr>
            <a:r>
              <a:rPr lang="cs-CZ" altLang="cs-CZ" b="1" dirty="0">
                <a:latin typeface="Arial" panose="020B0604020202020204" pitchFamily="34" charset="0"/>
              </a:rPr>
              <a:t>1. Revitalizace kulturních památek</a:t>
            </a:r>
          </a:p>
          <a:p>
            <a:pPr lvl="1" eaLnBrk="1" hangingPunct="1">
              <a:lnSpc>
                <a:spcPct val="150000"/>
              </a:lnSpc>
              <a:spcBef>
                <a:spcPts val="200"/>
              </a:spcBef>
            </a:pPr>
            <a:r>
              <a:rPr lang="cs-CZ" altLang="cs-CZ" dirty="0">
                <a:solidFill>
                  <a:srgbClr val="000000"/>
                </a:solidFill>
                <a:latin typeface="Arial" panose="020B0604020202020204" pitchFamily="34" charset="0"/>
              </a:rPr>
              <a:t>Expozice, depozitáře </a:t>
            </a:r>
          </a:p>
          <a:p>
            <a:pPr lvl="1" eaLnBrk="1" hangingPunct="1">
              <a:lnSpc>
                <a:spcPct val="150000"/>
              </a:lnSpc>
              <a:spcBef>
                <a:spcPts val="200"/>
              </a:spcBef>
            </a:pPr>
            <a:r>
              <a:rPr lang="cs-CZ" altLang="cs-CZ" dirty="0">
                <a:solidFill>
                  <a:srgbClr val="000000"/>
                </a:solidFill>
                <a:latin typeface="Arial" panose="020B0604020202020204" pitchFamily="34" charset="0"/>
              </a:rPr>
              <a:t>technické zázemí </a:t>
            </a:r>
          </a:p>
          <a:p>
            <a:pPr lvl="1" eaLnBrk="1" hangingPunct="1">
              <a:lnSpc>
                <a:spcPct val="150000"/>
              </a:lnSpc>
              <a:spcBef>
                <a:spcPts val="200"/>
              </a:spcBef>
            </a:pPr>
            <a:r>
              <a:rPr lang="cs-CZ" altLang="cs-CZ" dirty="0">
                <a:solidFill>
                  <a:srgbClr val="000000"/>
                </a:solidFill>
                <a:latin typeface="Arial" panose="020B0604020202020204" pitchFamily="34" charset="0"/>
              </a:rPr>
              <a:t>návštěvnická a edukační centra </a:t>
            </a:r>
          </a:p>
          <a:p>
            <a:pPr lvl="1" eaLnBrk="1" hangingPunct="1">
              <a:lnSpc>
                <a:spcPct val="150000"/>
              </a:lnSpc>
              <a:spcBef>
                <a:spcPts val="200"/>
              </a:spcBef>
            </a:pPr>
            <a:r>
              <a:rPr lang="cs-CZ" altLang="cs-CZ" dirty="0">
                <a:solidFill>
                  <a:srgbClr val="000000"/>
                </a:solidFill>
                <a:latin typeface="Arial" panose="020B0604020202020204" pitchFamily="34" charset="0"/>
              </a:rPr>
              <a:t>restaurování, vybavení pro konzervaci a restaurování </a:t>
            </a:r>
          </a:p>
          <a:p>
            <a:pPr lvl="1" eaLnBrk="1" hangingPunct="1">
              <a:lnSpc>
                <a:spcPct val="150000"/>
              </a:lnSpc>
              <a:spcBef>
                <a:spcPts val="200"/>
              </a:spcBef>
            </a:pPr>
            <a:r>
              <a:rPr lang="cs-CZ" altLang="cs-CZ" dirty="0">
                <a:solidFill>
                  <a:srgbClr val="000000"/>
                </a:solidFill>
                <a:latin typeface="Arial" panose="020B0604020202020204" pitchFamily="34" charset="0"/>
              </a:rPr>
              <a:t>evidence a dokumentace mobiliárních fondů </a:t>
            </a:r>
          </a:p>
          <a:p>
            <a:pPr lvl="1" eaLnBrk="1" hangingPunct="1">
              <a:lnSpc>
                <a:spcPct val="150000"/>
              </a:lnSpc>
              <a:spcBef>
                <a:spcPts val="200"/>
              </a:spcBef>
            </a:pPr>
            <a:r>
              <a:rPr lang="cs-CZ" altLang="cs-CZ" dirty="0">
                <a:solidFill>
                  <a:srgbClr val="000000"/>
                </a:solidFill>
                <a:latin typeface="Arial" panose="020B0604020202020204" pitchFamily="34" charset="0"/>
              </a:rPr>
              <a:t>parkoviště u památek – max. 10 % celkových způsobilých výdajů </a:t>
            </a:r>
            <a:endParaRPr lang="cs-CZ" altLang="cs-CZ" dirty="0">
              <a:latin typeface="Arial" panose="020B0604020202020204" pitchFamily="34" charset="0"/>
            </a:endParaRPr>
          </a:p>
        </p:txBody>
      </p:sp>
      <p:sp>
        <p:nvSpPr>
          <p:cNvPr id="24584" name="TextovéPole 7">
            <a:extLst>
              <a:ext uri="{FF2B5EF4-FFF2-40B4-BE49-F238E27FC236}">
                <a16:creationId xmlns:a16="http://schemas.microsoft.com/office/drawing/2014/main" id="{00FD27EC-2B8A-447F-FD72-B6630BCC9B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42238" y="2232025"/>
            <a:ext cx="3827462" cy="1230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cs-CZ" altLang="cs-CZ" sz="2000">
                <a:latin typeface="Arial" panose="020B0604020202020204" pitchFamily="34" charset="0"/>
              </a:rPr>
              <a:t>! </a:t>
            </a:r>
            <a:r>
              <a:rPr lang="cs-CZ" altLang="cs-CZ" sz="1800">
                <a:solidFill>
                  <a:srgbClr val="000000"/>
                </a:solidFill>
                <a:latin typeface="Arial" panose="020B0604020202020204" pitchFamily="34" charset="0"/>
              </a:rPr>
              <a:t>Památka musí být zapsána v Ústředním seznamu kulturních památek ČR pouze jako nemovitá kulturní památka. </a:t>
            </a:r>
            <a:endParaRPr lang="cs-CZ" altLang="cs-CZ" sz="20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>
            <a:extLst>
              <a:ext uri="{FF2B5EF4-FFF2-40B4-BE49-F238E27FC236}">
                <a16:creationId xmlns:a16="http://schemas.microsoft.com/office/drawing/2014/main" id="{0FF7555D-96D4-4124-922F-D95FA1B01FA1}"/>
              </a:ext>
            </a:extLst>
          </p:cNvPr>
          <p:cNvSpPr/>
          <p:nvPr/>
        </p:nvSpPr>
        <p:spPr>
          <a:xfrm>
            <a:off x="622300" y="101600"/>
            <a:ext cx="10858500" cy="900113"/>
          </a:xfrm>
          <a:prstGeom prst="rect">
            <a:avLst/>
          </a:prstGeom>
          <a:solidFill>
            <a:srgbClr val="6EB3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>
              <a:solidFill>
                <a:prstClr val="white"/>
              </a:solidFill>
            </a:endParaRP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13CFE189-9B14-480D-B908-66A01D24EF2D}"/>
              </a:ext>
            </a:extLst>
          </p:cNvPr>
          <p:cNvSpPr/>
          <p:nvPr/>
        </p:nvSpPr>
        <p:spPr>
          <a:xfrm rot="16200000">
            <a:off x="1132682" y="1353343"/>
            <a:ext cx="3606800" cy="9001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>
              <a:solidFill>
                <a:prstClr val="white"/>
              </a:solidFill>
            </a:endParaRPr>
          </a:p>
        </p:txBody>
      </p:sp>
      <p:pic>
        <p:nvPicPr>
          <p:cNvPr id="26628" name="Picture 3" descr="Splav Logo New2">
            <a:extLst>
              <a:ext uri="{FF2B5EF4-FFF2-40B4-BE49-F238E27FC236}">
                <a16:creationId xmlns:a16="http://schemas.microsoft.com/office/drawing/2014/main" id="{9629935C-471E-AFAB-6F92-B85E8EBC50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EFC"/>
              </a:clrFrom>
              <a:clrTo>
                <a:srgbClr val="FFFEF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805"/>
          <a:stretch>
            <a:fillRect/>
          </a:stretch>
        </p:blipFill>
        <p:spPr bwMode="auto">
          <a:xfrm>
            <a:off x="2433638" y="166688"/>
            <a:ext cx="9906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Ovál 8">
            <a:extLst>
              <a:ext uri="{FF2B5EF4-FFF2-40B4-BE49-F238E27FC236}">
                <a16:creationId xmlns:a16="http://schemas.microsoft.com/office/drawing/2014/main" id="{EC8A6461-FA82-460D-88F4-5845ED458606}"/>
              </a:ext>
            </a:extLst>
          </p:cNvPr>
          <p:cNvSpPr/>
          <p:nvPr/>
        </p:nvSpPr>
        <p:spPr>
          <a:xfrm>
            <a:off x="2290763" y="5319713"/>
            <a:ext cx="1298575" cy="1262062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>
              <a:solidFill>
                <a:prstClr val="white"/>
              </a:solidFill>
            </a:endParaRPr>
          </a:p>
        </p:txBody>
      </p:sp>
      <p:sp>
        <p:nvSpPr>
          <p:cNvPr id="26630" name="TextovéPole 54">
            <a:extLst>
              <a:ext uri="{FF2B5EF4-FFF2-40B4-BE49-F238E27FC236}">
                <a16:creationId xmlns:a16="http://schemas.microsoft.com/office/drawing/2014/main" id="{85E0E77E-BA94-3371-B3F6-6A6CDCC042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9613" y="234950"/>
            <a:ext cx="8367712" cy="7017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cs-CZ" altLang="cs-CZ" sz="4400" dirty="0">
                <a:solidFill>
                  <a:srgbClr val="FFFFFF"/>
                </a:solidFill>
                <a:latin typeface="Arial" panose="020B0604020202020204" pitchFamily="34" charset="0"/>
              </a:rPr>
              <a:t>Kultura - podporované aktivity</a:t>
            </a:r>
          </a:p>
        </p:txBody>
      </p:sp>
      <p:sp>
        <p:nvSpPr>
          <p:cNvPr id="26631" name="TextovéPole 5">
            <a:extLst>
              <a:ext uri="{FF2B5EF4-FFF2-40B4-BE49-F238E27FC236}">
                <a16:creationId xmlns:a16="http://schemas.microsoft.com/office/drawing/2014/main" id="{D6C42FC6-7E31-E9C7-9C56-F2F03B55B3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2300" y="1449388"/>
            <a:ext cx="10526713" cy="510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914400" indent="-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cs-CZ" altLang="cs-CZ" b="1">
                <a:latin typeface="Arial" panose="020B0604020202020204" pitchFamily="34" charset="0"/>
              </a:rPr>
              <a:t>2. Revitalizace a vybavení městských a obecních muzeí</a:t>
            </a:r>
          </a:p>
          <a:p>
            <a:pPr lvl="1">
              <a:lnSpc>
                <a:spcPct val="150000"/>
              </a:lnSpc>
              <a:spcBef>
                <a:spcPct val="0"/>
              </a:spcBef>
            </a:pPr>
            <a:r>
              <a:rPr lang="cs-CZ" altLang="cs-CZ">
                <a:latin typeface="Arial" panose="020B0604020202020204" pitchFamily="34" charset="0"/>
              </a:rPr>
              <a:t>Revitalizace muzeí</a:t>
            </a:r>
          </a:p>
          <a:p>
            <a:pPr lvl="1">
              <a:lnSpc>
                <a:spcPct val="150000"/>
              </a:lnSpc>
              <a:spcBef>
                <a:spcPct val="0"/>
              </a:spcBef>
            </a:pPr>
            <a:r>
              <a:rPr lang="cs-CZ" altLang="cs-CZ">
                <a:latin typeface="Arial" panose="020B0604020202020204" pitchFamily="34" charset="0"/>
              </a:rPr>
              <a:t>Expozice</a:t>
            </a:r>
          </a:p>
          <a:p>
            <a:pPr lvl="1">
              <a:lnSpc>
                <a:spcPct val="150000"/>
              </a:lnSpc>
              <a:spcBef>
                <a:spcPct val="0"/>
              </a:spcBef>
            </a:pPr>
            <a:r>
              <a:rPr lang="cs-CZ" altLang="cs-CZ">
                <a:latin typeface="Arial" panose="020B0604020202020204" pitchFamily="34" charset="0"/>
              </a:rPr>
              <a:t>Depozitáře</a:t>
            </a:r>
          </a:p>
          <a:p>
            <a:pPr lvl="1">
              <a:lnSpc>
                <a:spcPct val="150000"/>
              </a:lnSpc>
              <a:spcBef>
                <a:spcPct val="0"/>
              </a:spcBef>
            </a:pPr>
            <a:r>
              <a:rPr lang="cs-CZ" altLang="cs-CZ">
                <a:latin typeface="Arial" panose="020B0604020202020204" pitchFamily="34" charset="0"/>
              </a:rPr>
              <a:t>Technické zázemí</a:t>
            </a:r>
          </a:p>
          <a:p>
            <a:pPr lvl="1">
              <a:lnSpc>
                <a:spcPct val="150000"/>
              </a:lnSpc>
              <a:spcBef>
                <a:spcPct val="0"/>
              </a:spcBef>
            </a:pPr>
            <a:r>
              <a:rPr lang="cs-CZ" altLang="cs-CZ">
                <a:latin typeface="Arial" panose="020B0604020202020204" pitchFamily="34" charset="0"/>
              </a:rPr>
              <a:t>Návštěvnická a edukační centra</a:t>
            </a:r>
          </a:p>
          <a:p>
            <a:pPr lvl="1">
              <a:lnSpc>
                <a:spcPct val="150000"/>
              </a:lnSpc>
              <a:spcBef>
                <a:spcPct val="0"/>
              </a:spcBef>
            </a:pPr>
            <a:r>
              <a:rPr lang="cs-CZ" altLang="cs-CZ">
                <a:latin typeface="Arial" panose="020B0604020202020204" pitchFamily="34" charset="0"/>
              </a:rPr>
              <a:t>Restaurování,  vybavení pro konzervaci a restaurování</a:t>
            </a:r>
          </a:p>
          <a:p>
            <a:pPr lvl="1">
              <a:lnSpc>
                <a:spcPct val="150000"/>
              </a:lnSpc>
              <a:spcBef>
                <a:spcPct val="0"/>
              </a:spcBef>
            </a:pPr>
            <a:r>
              <a:rPr lang="cs-CZ" altLang="cs-CZ">
                <a:latin typeface="Arial" panose="020B0604020202020204" pitchFamily="34" charset="0"/>
              </a:rPr>
              <a:t>Evidence a dokumentace muzejních sbírek</a:t>
            </a:r>
          </a:p>
          <a:p>
            <a:pPr lvl="1">
              <a:lnSpc>
                <a:spcPct val="150000"/>
              </a:lnSpc>
              <a:spcBef>
                <a:spcPct val="0"/>
              </a:spcBef>
            </a:pPr>
            <a:r>
              <a:rPr lang="cs-CZ" altLang="cs-CZ">
                <a:latin typeface="Arial" panose="020B0604020202020204" pitchFamily="34" charset="0"/>
              </a:rPr>
              <a:t>Ochrana muzejních sbírek	</a:t>
            </a:r>
          </a:p>
        </p:txBody>
      </p:sp>
      <p:sp>
        <p:nvSpPr>
          <p:cNvPr id="26632" name="TextovéPole 1">
            <a:extLst>
              <a:ext uri="{FF2B5EF4-FFF2-40B4-BE49-F238E27FC236}">
                <a16:creationId xmlns:a16="http://schemas.microsoft.com/office/drawing/2014/main" id="{988ECE12-B07D-8618-5C95-E72633A495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42238" y="2844800"/>
            <a:ext cx="3827462" cy="1016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cs-CZ" altLang="cs-CZ" sz="2000">
                <a:latin typeface="Arial" panose="020B0604020202020204" pitchFamily="34" charset="0"/>
              </a:rPr>
              <a:t>! Muzeum spravuje sbírku </a:t>
            </a:r>
            <a:r>
              <a:rPr lang="cs-CZ" altLang="cs-CZ" sz="2000">
                <a:solidFill>
                  <a:srgbClr val="000000"/>
                </a:solidFill>
                <a:latin typeface="Arial" panose="020B0604020202020204" pitchFamily="34" charset="0"/>
              </a:rPr>
              <a:t>dle zákona č.122/2000 Sb., o ochraně sbírek muzejní povahy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>
            <a:extLst>
              <a:ext uri="{FF2B5EF4-FFF2-40B4-BE49-F238E27FC236}">
                <a16:creationId xmlns:a16="http://schemas.microsoft.com/office/drawing/2014/main" id="{6187149C-1923-4E3B-AA91-567D5BD3FE58}"/>
              </a:ext>
            </a:extLst>
          </p:cNvPr>
          <p:cNvSpPr/>
          <p:nvPr/>
        </p:nvSpPr>
        <p:spPr>
          <a:xfrm>
            <a:off x="622300" y="101600"/>
            <a:ext cx="10858500" cy="900113"/>
          </a:xfrm>
          <a:prstGeom prst="rect">
            <a:avLst/>
          </a:prstGeom>
          <a:solidFill>
            <a:srgbClr val="6EB3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>
              <a:solidFill>
                <a:prstClr val="white"/>
              </a:solidFill>
            </a:endParaRP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DF764830-798D-4238-96F4-841784A2EAD8}"/>
              </a:ext>
            </a:extLst>
          </p:cNvPr>
          <p:cNvSpPr/>
          <p:nvPr/>
        </p:nvSpPr>
        <p:spPr>
          <a:xfrm rot="16200000">
            <a:off x="1132682" y="1353343"/>
            <a:ext cx="3606800" cy="9001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>
              <a:solidFill>
                <a:prstClr val="white"/>
              </a:solidFill>
            </a:endParaRPr>
          </a:p>
        </p:txBody>
      </p:sp>
      <p:pic>
        <p:nvPicPr>
          <p:cNvPr id="28676" name="Picture 3" descr="Splav Logo New2">
            <a:extLst>
              <a:ext uri="{FF2B5EF4-FFF2-40B4-BE49-F238E27FC236}">
                <a16:creationId xmlns:a16="http://schemas.microsoft.com/office/drawing/2014/main" id="{068025B3-2781-E454-8BBD-88AA2221B7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EFC"/>
              </a:clrFrom>
              <a:clrTo>
                <a:srgbClr val="FFFEF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805"/>
          <a:stretch>
            <a:fillRect/>
          </a:stretch>
        </p:blipFill>
        <p:spPr bwMode="auto">
          <a:xfrm>
            <a:off x="2433638" y="166688"/>
            <a:ext cx="9906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Ovál 8">
            <a:extLst>
              <a:ext uri="{FF2B5EF4-FFF2-40B4-BE49-F238E27FC236}">
                <a16:creationId xmlns:a16="http://schemas.microsoft.com/office/drawing/2014/main" id="{46B9E166-9B1E-42D0-B243-226DD407B28C}"/>
              </a:ext>
            </a:extLst>
          </p:cNvPr>
          <p:cNvSpPr/>
          <p:nvPr/>
        </p:nvSpPr>
        <p:spPr>
          <a:xfrm>
            <a:off x="2290763" y="5319713"/>
            <a:ext cx="1298575" cy="1262062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>
              <a:solidFill>
                <a:prstClr val="white"/>
              </a:solidFill>
            </a:endParaRP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CDF71670-E120-4EE2-BF9B-9E2589B93884}"/>
              </a:ext>
            </a:extLst>
          </p:cNvPr>
          <p:cNvSpPr/>
          <p:nvPr/>
        </p:nvSpPr>
        <p:spPr>
          <a:xfrm>
            <a:off x="622300" y="1468767"/>
            <a:ext cx="10531475" cy="4376738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sz="2400" b="1" dirty="0"/>
          </a:p>
          <a:p>
            <a:pPr eaLnBrk="1" hangingPunct="1">
              <a:lnSpc>
                <a:spcPct val="120000"/>
              </a:lnSpc>
              <a:defRPr/>
            </a:pPr>
            <a:r>
              <a:rPr lang="cs-CZ" sz="2400" b="1" dirty="0"/>
              <a:t>Další podmínky</a:t>
            </a:r>
            <a:endParaRPr lang="cs-CZ" sz="2400" dirty="0"/>
          </a:p>
          <a:p>
            <a:pPr marL="542250" lvl="1" eaLnBrk="1" hangingPunct="1">
              <a:lnSpc>
                <a:spcPct val="120000"/>
              </a:lnSpc>
              <a:defRPr/>
            </a:pPr>
            <a:r>
              <a:rPr lang="cs-CZ" sz="2400" dirty="0"/>
              <a:t>Památka, nebo její část, resp. muzejní sbírka musí být zpřístupněna veřejnosti</a:t>
            </a:r>
          </a:p>
          <a:p>
            <a:pPr marL="542250" lvl="1" eaLnBrk="1" hangingPunct="1">
              <a:lnSpc>
                <a:spcPct val="120000"/>
              </a:lnSpc>
              <a:defRPr/>
            </a:pPr>
            <a:endParaRPr lang="cs-CZ" sz="2400" dirty="0"/>
          </a:p>
          <a:p>
            <a:pPr marL="0" lvl="1" eaLnBrk="1" hangingPunct="1">
              <a:lnSpc>
                <a:spcPct val="120000"/>
              </a:lnSpc>
              <a:defRPr/>
            </a:pPr>
            <a:r>
              <a:rPr lang="cs-CZ" sz="2400" b="1" dirty="0"/>
              <a:t>Způsobilé výdaje</a:t>
            </a:r>
          </a:p>
          <a:p>
            <a:pPr marL="542250" lvl="1" eaLnBrk="1" hangingPunct="1">
              <a:lnSpc>
                <a:spcPct val="120000"/>
              </a:lnSpc>
              <a:defRPr/>
            </a:pPr>
            <a:r>
              <a:rPr lang="cs-CZ" sz="2400" b="1" dirty="0"/>
              <a:t>Hlavní</a:t>
            </a:r>
            <a:r>
              <a:rPr lang="cs-CZ" sz="2400" dirty="0"/>
              <a:t> a </a:t>
            </a:r>
            <a:r>
              <a:rPr lang="cs-CZ" sz="2400" b="1" dirty="0"/>
              <a:t>doprovodná</a:t>
            </a:r>
            <a:r>
              <a:rPr lang="cs-CZ" sz="2400" dirty="0"/>
              <a:t> část projektu </a:t>
            </a:r>
          </a:p>
          <a:p>
            <a:pPr marL="885150" lvl="1" indent="-342900" eaLnBrk="1" hangingPunct="1">
              <a:lnSpc>
                <a:spcPct val="120000"/>
              </a:lnSpc>
              <a:buFont typeface="Arial" panose="020B0604020202020204" pitchFamily="34" charset="0"/>
              <a:buChar char="•"/>
              <a:defRPr/>
            </a:pPr>
            <a:r>
              <a:rPr lang="cs-CZ" sz="2400" dirty="0"/>
              <a:t>viz kap. 3.2.5.2 a 3.3.5.2 specifických pravidel výzvy</a:t>
            </a:r>
          </a:p>
          <a:p>
            <a:pPr marL="885150" lvl="1" indent="-342900" eaLnBrk="1" hangingPunct="1">
              <a:lnSpc>
                <a:spcPct val="120000"/>
              </a:lnSpc>
              <a:buFont typeface="Arial" panose="020B0604020202020204" pitchFamily="34" charset="0"/>
              <a:buChar char="•"/>
              <a:defRPr/>
            </a:pPr>
            <a:r>
              <a:rPr lang="cs-CZ" sz="2400" dirty="0"/>
              <a:t>Hlavní min. 90 % CZV a max. 10 %</a:t>
            </a:r>
          </a:p>
          <a:p>
            <a:pPr lvl="1" eaLnBrk="1" hangingPunct="1">
              <a:defRPr/>
            </a:pPr>
            <a:endParaRPr lang="cs-CZ" sz="2400" dirty="0">
              <a:latin typeface="+mn-lt"/>
              <a:cs typeface="+mn-cs"/>
            </a:endParaRPr>
          </a:p>
        </p:txBody>
      </p:sp>
      <p:sp>
        <p:nvSpPr>
          <p:cNvPr id="28679" name="TextovéPole 54">
            <a:extLst>
              <a:ext uri="{FF2B5EF4-FFF2-40B4-BE49-F238E27FC236}">
                <a16:creationId xmlns:a16="http://schemas.microsoft.com/office/drawing/2014/main" id="{DCE0E2F4-0C59-C66C-89C1-201A3C2B15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6703" y="195052"/>
            <a:ext cx="7723188" cy="757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cs-CZ" altLang="cs-CZ" sz="4800" dirty="0">
                <a:solidFill>
                  <a:srgbClr val="FFFFFF"/>
                </a:solidFill>
                <a:latin typeface="Arial" panose="020B0604020202020204" pitchFamily="34" charset="0"/>
              </a:rPr>
              <a:t>Výzva Kultura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>
            <a:extLst>
              <a:ext uri="{FF2B5EF4-FFF2-40B4-BE49-F238E27FC236}">
                <a16:creationId xmlns:a16="http://schemas.microsoft.com/office/drawing/2014/main" id="{02476D66-1F58-4F73-9645-00D345C42A3F}"/>
              </a:ext>
            </a:extLst>
          </p:cNvPr>
          <p:cNvSpPr/>
          <p:nvPr/>
        </p:nvSpPr>
        <p:spPr>
          <a:xfrm>
            <a:off x="622300" y="101600"/>
            <a:ext cx="10858500" cy="900113"/>
          </a:xfrm>
          <a:prstGeom prst="rect">
            <a:avLst/>
          </a:prstGeom>
          <a:solidFill>
            <a:srgbClr val="6EB3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>
              <a:solidFill>
                <a:prstClr val="white"/>
              </a:solidFill>
            </a:endParaRP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6CA5C998-DDF9-4547-BB04-82CB4913EBD3}"/>
              </a:ext>
            </a:extLst>
          </p:cNvPr>
          <p:cNvSpPr/>
          <p:nvPr/>
        </p:nvSpPr>
        <p:spPr>
          <a:xfrm rot="16200000">
            <a:off x="1132682" y="1353343"/>
            <a:ext cx="3606800" cy="9001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>
              <a:solidFill>
                <a:prstClr val="white"/>
              </a:solidFill>
            </a:endParaRPr>
          </a:p>
        </p:txBody>
      </p:sp>
      <p:pic>
        <p:nvPicPr>
          <p:cNvPr id="30724" name="Picture 3" descr="Splav Logo New2">
            <a:extLst>
              <a:ext uri="{FF2B5EF4-FFF2-40B4-BE49-F238E27FC236}">
                <a16:creationId xmlns:a16="http://schemas.microsoft.com/office/drawing/2014/main" id="{5DEF10DC-B06C-B03C-6039-DB4A7C7AED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EFC"/>
              </a:clrFrom>
              <a:clrTo>
                <a:srgbClr val="FFFEF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805"/>
          <a:stretch>
            <a:fillRect/>
          </a:stretch>
        </p:blipFill>
        <p:spPr bwMode="auto">
          <a:xfrm>
            <a:off x="2433638" y="166688"/>
            <a:ext cx="9906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Ovál 8">
            <a:extLst>
              <a:ext uri="{FF2B5EF4-FFF2-40B4-BE49-F238E27FC236}">
                <a16:creationId xmlns:a16="http://schemas.microsoft.com/office/drawing/2014/main" id="{DB2E94C8-B6C9-47DC-B47D-CA2EA10E7C3F}"/>
              </a:ext>
            </a:extLst>
          </p:cNvPr>
          <p:cNvSpPr/>
          <p:nvPr/>
        </p:nvSpPr>
        <p:spPr>
          <a:xfrm>
            <a:off x="2290763" y="5319713"/>
            <a:ext cx="1298575" cy="1262062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>
              <a:solidFill>
                <a:prstClr val="white"/>
              </a:solidFill>
            </a:endParaRPr>
          </a:p>
        </p:txBody>
      </p:sp>
      <p:sp>
        <p:nvSpPr>
          <p:cNvPr id="30726" name="TextovéPole 54">
            <a:extLst>
              <a:ext uri="{FF2B5EF4-FFF2-40B4-BE49-F238E27FC236}">
                <a16:creationId xmlns:a16="http://schemas.microsoft.com/office/drawing/2014/main" id="{65273A4D-00B1-6218-0B31-A1C240B3EE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4372" y="194605"/>
            <a:ext cx="8940800" cy="757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cs-CZ" altLang="cs-CZ" sz="4800" dirty="0">
                <a:solidFill>
                  <a:srgbClr val="FFFFFF"/>
                </a:solidFill>
                <a:latin typeface="Arial" panose="020B0604020202020204" pitchFamily="34" charset="0"/>
              </a:rPr>
              <a:t>Výzva Kultura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4A0F1A04-A0D4-4905-8A4E-7303D5DFF5BD}"/>
              </a:ext>
            </a:extLst>
          </p:cNvPr>
          <p:cNvSpPr/>
          <p:nvPr/>
        </p:nvSpPr>
        <p:spPr>
          <a:xfrm>
            <a:off x="623498" y="1302291"/>
            <a:ext cx="11002963" cy="5370701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spcBef>
                <a:spcPts val="600"/>
              </a:spcBef>
              <a:defRPr/>
            </a:pPr>
            <a:r>
              <a:rPr lang="cs-CZ" altLang="cs-CZ" sz="2800" b="1" dirty="0"/>
              <a:t>Přílohy žádosti</a:t>
            </a:r>
            <a:endParaRPr lang="cs-CZ" sz="2800" b="1" dirty="0"/>
          </a:p>
          <a:p>
            <a:pPr marL="342900" indent="-342900" eaLnBrk="1" hangingPunct="1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sz="2400" dirty="0"/>
              <a:t>Podklady pro hodnocení</a:t>
            </a:r>
          </a:p>
          <a:p>
            <a:pPr marL="342900" indent="-342900" eaLnBrk="1" hangingPunct="1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sz="2400" dirty="0"/>
              <a:t>Situační výkres širších vztahů </a:t>
            </a:r>
            <a:r>
              <a:rPr lang="cs-CZ" dirty="0"/>
              <a:t>(v případě stavebních prací)</a:t>
            </a:r>
          </a:p>
          <a:p>
            <a:pPr marL="342900" indent="-342900" eaLnBrk="1" hangingPunct="1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sz="2400" dirty="0"/>
              <a:t>Základní PD (půdorysy, pohledy, průvodní zpráva) </a:t>
            </a:r>
            <a:r>
              <a:rPr lang="cs-CZ" dirty="0"/>
              <a:t>- vyžaduje-li charakter </a:t>
            </a:r>
            <a:r>
              <a:rPr lang="cs-CZ" dirty="0" err="1"/>
              <a:t>proj</a:t>
            </a:r>
            <a:r>
              <a:rPr lang="cs-CZ" dirty="0"/>
              <a:t>. záměru </a:t>
            </a:r>
          </a:p>
          <a:p>
            <a:pPr marL="342900" indent="-342900" eaLnBrk="1" hangingPunct="1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sz="2400" dirty="0"/>
              <a:t>Doklad o vlastnictví pozemku a snímek pozemkové mapy</a:t>
            </a:r>
            <a:r>
              <a:rPr lang="cs-CZ" dirty="0"/>
              <a:t> - vyžaduje-li charakter PZ</a:t>
            </a:r>
          </a:p>
          <a:p>
            <a:pPr marL="342900" indent="-342900" eaLnBrk="1" hangingPunct="1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sz="2400" dirty="0"/>
              <a:t>Souhlasné závazné stanovisko příslušného orgánu památkové péče </a:t>
            </a:r>
            <a:r>
              <a:rPr lang="cs-CZ" dirty="0"/>
              <a:t>podle § 14 zákona č. 20/1987 Sb., o státní památkové péči, ve znění pozdějších předpisů</a:t>
            </a: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</a:rPr>
              <a:t>	</a:t>
            </a:r>
            <a:endParaRPr lang="cs-CZ" dirty="0"/>
          </a:p>
          <a:p>
            <a:pPr marL="342900" indent="-342900" eaLnBrk="1" hangingPunct="1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sz="2400" dirty="0"/>
              <a:t>Stanovisko stavebního úřadu k projektovému záměru </a:t>
            </a:r>
            <a:r>
              <a:rPr lang="cs-CZ" dirty="0"/>
              <a:t>(územně plánovací informace SÚ) </a:t>
            </a:r>
          </a:p>
          <a:p>
            <a:pPr marL="342900" indent="-342900" eaLnBrk="1" hangingPunct="1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sz="2400" dirty="0"/>
              <a:t>Další přílohy nezbytné či vhodné pro věcné hodnocení projektu</a:t>
            </a:r>
            <a:endParaRPr lang="cs-CZ" sz="2400" b="1" dirty="0">
              <a:latin typeface="Arial" charset="0"/>
              <a:cs typeface="Arial" charset="0"/>
            </a:endParaRPr>
          </a:p>
          <a:p>
            <a:pPr eaLnBrk="1" hangingPunct="1">
              <a:lnSpc>
                <a:spcPct val="150000"/>
              </a:lnSpc>
              <a:defRPr/>
            </a:pPr>
            <a:endParaRPr lang="cs-CZ" altLang="cs-CZ" sz="2400" dirty="0">
              <a:latin typeface="Arial" charset="0"/>
              <a:cs typeface="Arial" charset="0"/>
            </a:endParaRPr>
          </a:p>
          <a:p>
            <a:pPr eaLnBrk="1" hangingPunct="1">
              <a:defRPr/>
            </a:pPr>
            <a:r>
              <a:rPr lang="cs-CZ" sz="2000" dirty="0"/>
              <a:t>Při podání plné žádosti projektu do systému MS2021+ nutno doložit všechny přílohy dle Specifických pravidel pro žadatele a příjemce</a:t>
            </a:r>
            <a:endParaRPr lang="cs-CZ" sz="2000" b="1" dirty="0"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>
            <a:extLst>
              <a:ext uri="{FF2B5EF4-FFF2-40B4-BE49-F238E27FC236}">
                <a16:creationId xmlns:a16="http://schemas.microsoft.com/office/drawing/2014/main" id="{CCDCF74E-BF6F-42C4-B916-920C36804F61}"/>
              </a:ext>
            </a:extLst>
          </p:cNvPr>
          <p:cNvSpPr/>
          <p:nvPr/>
        </p:nvSpPr>
        <p:spPr>
          <a:xfrm>
            <a:off x="622300" y="101600"/>
            <a:ext cx="10858500" cy="900113"/>
          </a:xfrm>
          <a:prstGeom prst="rect">
            <a:avLst/>
          </a:prstGeom>
          <a:solidFill>
            <a:srgbClr val="6EB3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>
              <a:solidFill>
                <a:prstClr val="white"/>
              </a:solidFill>
            </a:endParaRP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A86D2C6C-D89C-4AB2-89AB-769F446C2795}"/>
              </a:ext>
            </a:extLst>
          </p:cNvPr>
          <p:cNvSpPr/>
          <p:nvPr/>
        </p:nvSpPr>
        <p:spPr>
          <a:xfrm rot="16200000">
            <a:off x="1132682" y="1353343"/>
            <a:ext cx="3606800" cy="9001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>
              <a:solidFill>
                <a:prstClr val="white"/>
              </a:solidFill>
            </a:endParaRPr>
          </a:p>
        </p:txBody>
      </p:sp>
      <p:pic>
        <p:nvPicPr>
          <p:cNvPr id="32772" name="Picture 3" descr="Splav Logo New2">
            <a:extLst>
              <a:ext uri="{FF2B5EF4-FFF2-40B4-BE49-F238E27FC236}">
                <a16:creationId xmlns:a16="http://schemas.microsoft.com/office/drawing/2014/main" id="{B70F2AC2-F8C2-B4D8-B49C-24F6D8ED3F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EFC"/>
              </a:clrFrom>
              <a:clrTo>
                <a:srgbClr val="FFFEF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805"/>
          <a:stretch>
            <a:fillRect/>
          </a:stretch>
        </p:blipFill>
        <p:spPr bwMode="auto">
          <a:xfrm>
            <a:off x="2433638" y="166688"/>
            <a:ext cx="9906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Ovál 8">
            <a:extLst>
              <a:ext uri="{FF2B5EF4-FFF2-40B4-BE49-F238E27FC236}">
                <a16:creationId xmlns:a16="http://schemas.microsoft.com/office/drawing/2014/main" id="{CA45123C-07C0-4C8D-8764-8E310AC6A63C}"/>
              </a:ext>
            </a:extLst>
          </p:cNvPr>
          <p:cNvSpPr/>
          <p:nvPr/>
        </p:nvSpPr>
        <p:spPr>
          <a:xfrm>
            <a:off x="2290763" y="5319713"/>
            <a:ext cx="1298575" cy="1262062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>
              <a:solidFill>
                <a:prstClr val="white"/>
              </a:solidFill>
            </a:endParaRP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B6A454BC-B9FB-4A48-BDB3-0399D272664A}"/>
              </a:ext>
            </a:extLst>
          </p:cNvPr>
          <p:cNvSpPr/>
          <p:nvPr/>
        </p:nvSpPr>
        <p:spPr>
          <a:xfrm>
            <a:off x="666750" y="1566863"/>
            <a:ext cx="10858500" cy="4955203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spcBef>
                <a:spcPts val="600"/>
              </a:spcBef>
              <a:defRPr/>
            </a:pPr>
            <a:r>
              <a:rPr lang="cs-CZ" sz="2800" b="1" dirty="0"/>
              <a:t>Hodnotící kritéria</a:t>
            </a:r>
          </a:p>
          <a:p>
            <a:pPr marL="342900" indent="-342900" eaLnBrk="1" hangingPunct="1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sz="2400" dirty="0"/>
              <a:t>Výše celkových způsobilých výdajů projektu </a:t>
            </a:r>
            <a:r>
              <a:rPr lang="cs-CZ" dirty="0"/>
              <a:t>(1 mil. – 1,8 mil. – více)</a:t>
            </a:r>
          </a:p>
          <a:p>
            <a:pPr marL="342900" indent="-342900" eaLnBrk="1" hangingPunct="1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sz="2400" dirty="0"/>
              <a:t>Veřejná přístupnost </a:t>
            </a:r>
            <a:r>
              <a:rPr lang="cs-CZ" dirty="0"/>
              <a:t>(bezplatně – za poplatek – vůbec)</a:t>
            </a:r>
          </a:p>
          <a:p>
            <a:pPr marL="342900" indent="-342900" eaLnBrk="1" hangingPunct="1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sz="2400" dirty="0"/>
              <a:t>Stupeň připravenosti projektu </a:t>
            </a:r>
            <a:r>
              <a:rPr lang="cs-CZ" dirty="0"/>
              <a:t>(zahájení/stavební povolení – PD/žádost o SP – nic)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sz="2400" dirty="0"/>
              <a:t>Spojení s kulturní aktivitou </a:t>
            </a:r>
            <a:r>
              <a:rPr lang="cs-CZ" dirty="0"/>
              <a:t>(min. 1 x 2 měsíce – 1 x ročně – nic)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sz="2400" dirty="0"/>
              <a:t>Opakovaná podpora žadatele přes MAS </a:t>
            </a:r>
            <a:r>
              <a:rPr lang="cs-CZ" dirty="0"/>
              <a:t>(vůbec – jiný OP/</a:t>
            </a:r>
            <a:r>
              <a:rPr lang="cs-CZ" dirty="0" err="1"/>
              <a:t>obd</a:t>
            </a:r>
            <a:r>
              <a:rPr lang="cs-CZ" dirty="0"/>
              <a:t>. - jiné opatření – přímo v opatření)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sz="2400" dirty="0"/>
              <a:t>Publicita projektu </a:t>
            </a:r>
            <a:r>
              <a:rPr lang="cs-CZ" dirty="0"/>
              <a:t>(web/soc. sítě/zpravodaj – nic)</a:t>
            </a:r>
          </a:p>
          <a:p>
            <a:pPr>
              <a:defRPr/>
            </a:pPr>
            <a:endParaRPr lang="cs-CZ" sz="2400" dirty="0"/>
          </a:p>
          <a:p>
            <a:pPr>
              <a:defRPr/>
            </a:pPr>
            <a:r>
              <a:rPr lang="cs-CZ" sz="2400" dirty="0"/>
              <a:t>Maximální počet bodů: 30</a:t>
            </a:r>
          </a:p>
          <a:p>
            <a:pPr>
              <a:defRPr/>
            </a:pPr>
            <a:r>
              <a:rPr lang="cs-CZ" sz="2400" dirty="0"/>
              <a:t>Minimální počet pro úspěšné hodnocení: 12</a:t>
            </a:r>
          </a:p>
          <a:p>
            <a:pPr lvl="1" eaLnBrk="1" hangingPunct="1">
              <a:defRPr/>
            </a:pPr>
            <a:endParaRPr lang="cs-CZ" sz="2400" dirty="0">
              <a:latin typeface="+mn-lt"/>
              <a:cs typeface="+mn-cs"/>
            </a:endParaRPr>
          </a:p>
        </p:txBody>
      </p:sp>
      <p:sp>
        <p:nvSpPr>
          <p:cNvPr id="32775" name="TextovéPole 54">
            <a:extLst>
              <a:ext uri="{FF2B5EF4-FFF2-40B4-BE49-F238E27FC236}">
                <a16:creationId xmlns:a16="http://schemas.microsoft.com/office/drawing/2014/main" id="{4226C375-56B1-FDD0-FCCA-5EAA90C26A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07485" y="192566"/>
            <a:ext cx="8280400" cy="757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cs-CZ" altLang="cs-CZ" sz="4800" dirty="0">
                <a:solidFill>
                  <a:srgbClr val="FFFFFF"/>
                </a:solidFill>
                <a:latin typeface="Arial" panose="020B0604020202020204" pitchFamily="34" charset="0"/>
              </a:rPr>
              <a:t>Výzva Kultura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>
            <a:extLst>
              <a:ext uri="{FF2B5EF4-FFF2-40B4-BE49-F238E27FC236}">
                <a16:creationId xmlns:a16="http://schemas.microsoft.com/office/drawing/2014/main" id="{5FD1B3E3-809B-4F28-AFAA-49F6331BFAEC}"/>
              </a:ext>
            </a:extLst>
          </p:cNvPr>
          <p:cNvSpPr/>
          <p:nvPr/>
        </p:nvSpPr>
        <p:spPr>
          <a:xfrm>
            <a:off x="622300" y="101600"/>
            <a:ext cx="10858500" cy="900113"/>
          </a:xfrm>
          <a:prstGeom prst="rect">
            <a:avLst/>
          </a:prstGeom>
          <a:solidFill>
            <a:srgbClr val="6EB3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>
              <a:solidFill>
                <a:prstClr val="white"/>
              </a:solidFill>
            </a:endParaRP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DDB5BE61-A80A-4DBC-A269-A07AB02ED490}"/>
              </a:ext>
            </a:extLst>
          </p:cNvPr>
          <p:cNvSpPr/>
          <p:nvPr/>
        </p:nvSpPr>
        <p:spPr>
          <a:xfrm rot="16200000">
            <a:off x="1132682" y="1353343"/>
            <a:ext cx="3606800" cy="9001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>
              <a:solidFill>
                <a:prstClr val="white"/>
              </a:solidFill>
            </a:endParaRPr>
          </a:p>
        </p:txBody>
      </p:sp>
      <p:pic>
        <p:nvPicPr>
          <p:cNvPr id="34820" name="Picture 3" descr="Splav Logo New2">
            <a:extLst>
              <a:ext uri="{FF2B5EF4-FFF2-40B4-BE49-F238E27FC236}">
                <a16:creationId xmlns:a16="http://schemas.microsoft.com/office/drawing/2014/main" id="{BFF8A86B-FA74-B68C-61AA-2782C8B02E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EFC"/>
              </a:clrFrom>
              <a:clrTo>
                <a:srgbClr val="FFFEF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805"/>
          <a:stretch>
            <a:fillRect/>
          </a:stretch>
        </p:blipFill>
        <p:spPr bwMode="auto">
          <a:xfrm>
            <a:off x="2433638" y="166688"/>
            <a:ext cx="9906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Ovál 8">
            <a:extLst>
              <a:ext uri="{FF2B5EF4-FFF2-40B4-BE49-F238E27FC236}">
                <a16:creationId xmlns:a16="http://schemas.microsoft.com/office/drawing/2014/main" id="{05178A0D-AE76-4AF3-94A2-0FFA2B1A73D6}"/>
              </a:ext>
            </a:extLst>
          </p:cNvPr>
          <p:cNvSpPr/>
          <p:nvPr/>
        </p:nvSpPr>
        <p:spPr>
          <a:xfrm>
            <a:off x="2290763" y="5319713"/>
            <a:ext cx="1298575" cy="1262062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>
              <a:solidFill>
                <a:prstClr val="white"/>
              </a:solidFill>
            </a:endParaRPr>
          </a:p>
        </p:txBody>
      </p:sp>
      <p:sp>
        <p:nvSpPr>
          <p:cNvPr id="34822" name="TextovéPole 54">
            <a:extLst>
              <a:ext uri="{FF2B5EF4-FFF2-40B4-BE49-F238E27FC236}">
                <a16:creationId xmlns:a16="http://schemas.microsoft.com/office/drawing/2014/main" id="{3A46C076-8044-766D-E324-9CE4E589DF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86138" y="171450"/>
            <a:ext cx="7218362" cy="839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cs-CZ" altLang="cs-CZ" sz="5400">
                <a:solidFill>
                  <a:srgbClr val="FFFFFF"/>
                </a:solidFill>
                <a:latin typeface="Arial" panose="020B0604020202020204" pitchFamily="34" charset="0"/>
              </a:rPr>
              <a:t>Další informace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DD88043D-510D-4C10-A23E-2F36CFB80E0D}"/>
              </a:ext>
            </a:extLst>
          </p:cNvPr>
          <p:cNvSpPr/>
          <p:nvPr/>
        </p:nvSpPr>
        <p:spPr>
          <a:xfrm>
            <a:off x="755650" y="1001713"/>
            <a:ext cx="10052050" cy="5816600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fontAlgn="auto" hangingPunct="1">
              <a:spcBef>
                <a:spcPts val="1200"/>
              </a:spcBef>
              <a:spcAft>
                <a:spcPts val="0"/>
              </a:spcAft>
              <a:defRPr/>
            </a:pPr>
            <a:endParaRPr lang="cs-CZ" sz="2000" b="1" u="sng" dirty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sz="2400" b="1" dirty="0">
              <a:latin typeface="+mn-lt"/>
              <a:cs typeface="+mn-cs"/>
            </a:endParaRPr>
          </a:p>
          <a:p>
            <a:pPr eaLnBrk="1" hangingPunct="1">
              <a:defRPr/>
            </a:pPr>
            <a:r>
              <a:rPr lang="cs-CZ" sz="2400" dirty="0">
                <a:latin typeface="Arial" charset="0"/>
                <a:cs typeface="Arial" charset="0"/>
              </a:rPr>
              <a:t>MAS Sdružení SPLAV -  </a:t>
            </a:r>
            <a:r>
              <a:rPr lang="cs-CZ" sz="2000" dirty="0">
                <a:latin typeface="Arial" charset="0"/>
                <a:cs typeface="Arial" charset="0"/>
                <a:hlinkClick r:id="rId4"/>
              </a:rPr>
              <a:t>www.sdruzenisplav.cz</a:t>
            </a:r>
            <a:r>
              <a:rPr lang="cs-CZ" sz="2000" dirty="0">
                <a:latin typeface="Arial" charset="0"/>
                <a:cs typeface="Arial" charset="0"/>
              </a:rPr>
              <a:t> – </a:t>
            </a:r>
            <a:r>
              <a:rPr lang="cs-CZ" sz="2000" dirty="0">
                <a:latin typeface="Arial" charset="0"/>
                <a:cs typeface="Arial" charset="0"/>
                <a:hlinkClick r:id="rId5"/>
              </a:rPr>
              <a:t>otevřené výzvy IROP</a:t>
            </a:r>
            <a:endParaRPr lang="cs-CZ" sz="2000" dirty="0">
              <a:latin typeface="Arial" charset="0"/>
              <a:cs typeface="Arial" charset="0"/>
            </a:endParaRPr>
          </a:p>
          <a:p>
            <a:pPr eaLnBrk="1" hangingPunct="1">
              <a:defRPr/>
            </a:pPr>
            <a:endParaRPr lang="cs-CZ" sz="2000" dirty="0">
              <a:latin typeface="Arial" charset="0"/>
              <a:cs typeface="Arial" charset="0"/>
            </a:endParaRPr>
          </a:p>
          <a:p>
            <a:pPr eaLnBrk="1" hangingPunct="1">
              <a:defRPr/>
            </a:pPr>
            <a:r>
              <a:rPr lang="cs-CZ" sz="2000" dirty="0">
                <a:latin typeface="Arial" charset="0"/>
                <a:cs typeface="Arial" charset="0"/>
              </a:rPr>
              <a:t>Specifická pravidla a jejich přílohy – pro každou výzvu</a:t>
            </a:r>
          </a:p>
          <a:p>
            <a:pPr eaLnBrk="1" hangingPunct="1">
              <a:defRPr/>
            </a:pPr>
            <a:endParaRPr lang="cs-CZ" sz="2000" dirty="0">
              <a:latin typeface="Arial" charset="0"/>
              <a:cs typeface="Arial" charset="0"/>
            </a:endParaRPr>
          </a:p>
          <a:p>
            <a:pPr eaLnBrk="1" hangingPunct="1">
              <a:defRPr/>
            </a:pPr>
            <a:endParaRPr lang="cs-CZ" sz="2000" dirty="0">
              <a:latin typeface="Arial" charset="0"/>
              <a:cs typeface="Arial" charset="0"/>
            </a:endParaRPr>
          </a:p>
          <a:p>
            <a:pPr eaLnBrk="1" hangingPunct="1">
              <a:defRPr/>
            </a:pPr>
            <a:r>
              <a:rPr lang="cs-CZ" sz="2000" dirty="0">
                <a:latin typeface="Arial" charset="0"/>
                <a:cs typeface="Arial" charset="0"/>
              </a:rPr>
              <a:t>Petr Olšar (</a:t>
            </a:r>
            <a:r>
              <a:rPr lang="cs-CZ" sz="2000" dirty="0" err="1">
                <a:latin typeface="Arial" charset="0"/>
                <a:cs typeface="Arial" charset="0"/>
              </a:rPr>
              <a:t>petr@sdruzenisplav</a:t>
            </a:r>
            <a:r>
              <a:rPr lang="cs-CZ" sz="2000" dirty="0">
                <a:latin typeface="Arial" charset="0"/>
                <a:cs typeface="Arial" charset="0"/>
              </a:rPr>
              <a:t>, tel. 775 381 475)</a:t>
            </a:r>
          </a:p>
          <a:p>
            <a:pPr eaLnBrk="1" hangingPunct="1">
              <a:defRPr/>
            </a:pPr>
            <a:r>
              <a:rPr lang="cs-CZ" sz="2000" dirty="0">
                <a:latin typeface="Arial" charset="0"/>
                <a:cs typeface="Arial" charset="0"/>
              </a:rPr>
              <a:t>Naďa </a:t>
            </a:r>
            <a:r>
              <a:rPr lang="cs-CZ" sz="2000" dirty="0" err="1">
                <a:latin typeface="Arial" charset="0"/>
                <a:cs typeface="Arial" charset="0"/>
              </a:rPr>
              <a:t>Kasperová</a:t>
            </a:r>
            <a:r>
              <a:rPr lang="cs-CZ" sz="2000" dirty="0">
                <a:latin typeface="Arial" charset="0"/>
                <a:cs typeface="Arial" charset="0"/>
              </a:rPr>
              <a:t> (</a:t>
            </a:r>
            <a:r>
              <a:rPr lang="cs-CZ" sz="2000" dirty="0" err="1">
                <a:latin typeface="Arial" charset="0"/>
                <a:cs typeface="Arial" charset="0"/>
              </a:rPr>
              <a:t>nada@sdruzenisplav</a:t>
            </a:r>
            <a:r>
              <a:rPr lang="cs-CZ" sz="2000" dirty="0">
                <a:latin typeface="Arial" charset="0"/>
                <a:cs typeface="Arial" charset="0"/>
              </a:rPr>
              <a:t>, tel. 604 </a:t>
            </a:r>
            <a:r>
              <a:rPr lang="cs-CZ" sz="2000" dirty="0"/>
              <a:t>690 685</a:t>
            </a:r>
            <a:r>
              <a:rPr lang="cs-CZ" sz="2000" dirty="0">
                <a:latin typeface="Arial" charset="0"/>
                <a:cs typeface="Arial" charset="0"/>
              </a:rPr>
              <a:t>)</a:t>
            </a:r>
          </a:p>
          <a:p>
            <a:pPr eaLnBrk="1" hangingPunct="1">
              <a:defRPr/>
            </a:pPr>
            <a:endParaRPr lang="cs-CZ" sz="2000" dirty="0">
              <a:latin typeface="Arial" charset="0"/>
              <a:cs typeface="Arial" charset="0"/>
            </a:endParaRPr>
          </a:p>
          <a:p>
            <a:pPr eaLnBrk="1" hangingPunct="1">
              <a:defRPr/>
            </a:pPr>
            <a:br>
              <a:rPr lang="cs-CZ" sz="2000" dirty="0"/>
            </a:br>
            <a:r>
              <a:rPr lang="cs-CZ" altLang="cs-CZ" sz="3200" b="1" dirty="0">
                <a:solidFill>
                  <a:srgbClr val="000000"/>
                </a:solidFill>
                <a:cs typeface="Calibri" pitchFamily="34" charset="0"/>
              </a:rPr>
              <a:t>DĚKUJEME ZA POZORNOST</a:t>
            </a:r>
            <a:endParaRPr lang="cs-CZ" sz="2400" dirty="0">
              <a:latin typeface="Arial" charset="0"/>
              <a:cs typeface="Arial" charset="0"/>
            </a:endParaRPr>
          </a:p>
          <a:p>
            <a:pPr marL="457200" indent="-45720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endParaRPr lang="cs-CZ" sz="2400" b="1" dirty="0">
              <a:latin typeface="Arial" charset="0"/>
              <a:cs typeface="Arial" charset="0"/>
            </a:endParaRPr>
          </a:p>
          <a:p>
            <a:pPr eaLnBrk="1" hangingPunct="1">
              <a:defRPr/>
            </a:pPr>
            <a:endParaRPr lang="cs-CZ" altLang="cs-CZ" sz="2400" dirty="0">
              <a:latin typeface="Arial" charset="0"/>
              <a:cs typeface="Arial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3600" b="1" dirty="0">
                <a:latin typeface="+mn-lt"/>
                <a:cs typeface="+mn-cs"/>
              </a:rPr>
              <a:t>DOTAZY?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sz="800" b="1" dirty="0">
              <a:latin typeface="+mn-lt"/>
              <a:cs typeface="+mn-cs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sz="2000" dirty="0"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>
            <a:extLst>
              <a:ext uri="{FF2B5EF4-FFF2-40B4-BE49-F238E27FC236}">
                <a16:creationId xmlns:a16="http://schemas.microsoft.com/office/drawing/2014/main" id="{BE01DE5B-1DA5-4399-B9E2-2AA77DF4B909}"/>
              </a:ext>
            </a:extLst>
          </p:cNvPr>
          <p:cNvSpPr/>
          <p:nvPr/>
        </p:nvSpPr>
        <p:spPr>
          <a:xfrm>
            <a:off x="622300" y="101600"/>
            <a:ext cx="10858500" cy="900113"/>
          </a:xfrm>
          <a:prstGeom prst="rect">
            <a:avLst/>
          </a:prstGeom>
          <a:solidFill>
            <a:srgbClr val="6EB3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>
              <a:solidFill>
                <a:prstClr val="white"/>
              </a:solidFill>
            </a:endParaRP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C1CE36D6-49A7-4E55-A95D-C4FD08FC317C}"/>
              </a:ext>
            </a:extLst>
          </p:cNvPr>
          <p:cNvSpPr/>
          <p:nvPr/>
        </p:nvSpPr>
        <p:spPr>
          <a:xfrm rot="16200000">
            <a:off x="1132682" y="1353343"/>
            <a:ext cx="3606800" cy="9001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>
              <a:solidFill>
                <a:prstClr val="white"/>
              </a:solidFill>
            </a:endParaRPr>
          </a:p>
        </p:txBody>
      </p:sp>
      <p:pic>
        <p:nvPicPr>
          <p:cNvPr id="6148" name="Picture 3" descr="Splav Logo New2">
            <a:extLst>
              <a:ext uri="{FF2B5EF4-FFF2-40B4-BE49-F238E27FC236}">
                <a16:creationId xmlns:a16="http://schemas.microsoft.com/office/drawing/2014/main" id="{67BBCF45-112F-1E0E-A91E-5740F7BF02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EFC"/>
              </a:clrFrom>
              <a:clrTo>
                <a:srgbClr val="FFFEF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805"/>
          <a:stretch>
            <a:fillRect/>
          </a:stretch>
        </p:blipFill>
        <p:spPr bwMode="auto">
          <a:xfrm>
            <a:off x="2433638" y="166688"/>
            <a:ext cx="9906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Ovál 8">
            <a:extLst>
              <a:ext uri="{FF2B5EF4-FFF2-40B4-BE49-F238E27FC236}">
                <a16:creationId xmlns:a16="http://schemas.microsoft.com/office/drawing/2014/main" id="{DCC08EE4-7E3B-469C-9253-E1F84810A2E0}"/>
              </a:ext>
            </a:extLst>
          </p:cNvPr>
          <p:cNvSpPr/>
          <p:nvPr/>
        </p:nvSpPr>
        <p:spPr>
          <a:xfrm>
            <a:off x="2290763" y="5319713"/>
            <a:ext cx="1298575" cy="1262062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>
              <a:solidFill>
                <a:prstClr val="white"/>
              </a:solidFill>
            </a:endParaRPr>
          </a:p>
        </p:txBody>
      </p:sp>
      <p:sp>
        <p:nvSpPr>
          <p:cNvPr id="6150" name="TextovéPole 54">
            <a:extLst>
              <a:ext uri="{FF2B5EF4-FFF2-40B4-BE49-F238E27FC236}">
                <a16:creationId xmlns:a16="http://schemas.microsoft.com/office/drawing/2014/main" id="{7707D000-05C6-5BCC-4F4A-C0EED2A166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6738" y="252413"/>
            <a:ext cx="8105775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58775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cs-CZ" altLang="cs-CZ" sz="3600">
                <a:solidFill>
                  <a:srgbClr val="FFFFFF"/>
                </a:solidFill>
                <a:latin typeface="Arial" panose="020B0604020202020204" pitchFamily="34" charset="0"/>
              </a:rPr>
              <a:t>Harmonogram průběhu výzvy IROP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311C2BE0-DD72-4096-9216-634C8BF251B7}"/>
              </a:ext>
            </a:extLst>
          </p:cNvPr>
          <p:cNvSpPr/>
          <p:nvPr/>
        </p:nvSpPr>
        <p:spPr>
          <a:xfrm>
            <a:off x="755650" y="1001713"/>
            <a:ext cx="10601325" cy="5616575"/>
          </a:xfrm>
          <a:prstGeom prst="rect">
            <a:avLst/>
          </a:prstGeom>
        </p:spPr>
        <p:txBody>
          <a:bodyPr>
            <a:spAutoFit/>
          </a:bodyPr>
          <a:lstStyle/>
          <a:p>
            <a:pPr marL="360000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sz="2400" b="1" dirty="0">
              <a:latin typeface="Arial" charset="0"/>
              <a:cs typeface="Arial" charset="0"/>
            </a:endParaRPr>
          </a:p>
          <a:p>
            <a:pPr marL="3600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sz="1100" b="1" dirty="0"/>
          </a:p>
          <a:p>
            <a:pPr marL="817200" indent="-457200" eaLnBrk="1" fontAlgn="auto" hangingPunct="1"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sz="2400" dirty="0">
                <a:latin typeface="Arial" charset="0"/>
                <a:cs typeface="Arial" charset="0"/>
              </a:rPr>
              <a:t>Průběžná výzva Řídícího orgánu </a:t>
            </a:r>
            <a:r>
              <a:rPr lang="cs-CZ" dirty="0">
                <a:latin typeface="Arial" charset="0"/>
                <a:cs typeface="Arial" charset="0"/>
              </a:rPr>
              <a:t>(Centrum pro regionální rozvoj) </a:t>
            </a:r>
          </a:p>
          <a:p>
            <a:pPr marL="817200" indent="-457200" eaLnBrk="1" fontAlgn="auto" hangingPunct="1"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sz="2400" dirty="0">
                <a:latin typeface="Arial" charset="0"/>
                <a:cs typeface="Arial" charset="0"/>
              </a:rPr>
              <a:t>Kolová výzva MAS </a:t>
            </a:r>
          </a:p>
          <a:p>
            <a:pPr marL="817200" indent="-457200" eaLnBrk="1" fontAlgn="auto" hangingPunct="1"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sz="2400" b="1" dirty="0">
                <a:latin typeface="Arial" charset="0"/>
                <a:cs typeface="Arial" charset="0"/>
              </a:rPr>
              <a:t>Předkládání projektových záměrů na MAS </a:t>
            </a:r>
            <a:r>
              <a:rPr lang="cs-CZ" dirty="0">
                <a:latin typeface="Arial" charset="0"/>
                <a:cs typeface="Arial" charset="0"/>
              </a:rPr>
              <a:t>(formulář žádosti, přílohy)</a:t>
            </a:r>
          </a:p>
          <a:p>
            <a:pPr marL="817200" indent="-457200" eaLnBrk="1" fontAlgn="auto" hangingPunct="1"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sz="2400" dirty="0">
                <a:latin typeface="Arial" charset="0"/>
                <a:cs typeface="Arial" charset="0"/>
              </a:rPr>
              <a:t>Kontroly a hodnocení projektu na MAS</a:t>
            </a:r>
          </a:p>
          <a:p>
            <a:pPr marL="817200" indent="-457200" eaLnBrk="1" fontAlgn="auto" hangingPunct="1"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sz="2400" dirty="0">
                <a:latin typeface="Arial" charset="0"/>
                <a:cs typeface="Arial" charset="0"/>
              </a:rPr>
              <a:t>Příp. vyzvání k doplnění projektů</a:t>
            </a:r>
          </a:p>
          <a:p>
            <a:pPr marL="817200" indent="-457200" eaLnBrk="1" fontAlgn="auto" hangingPunct="1"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sz="2400" dirty="0">
                <a:latin typeface="Arial" charset="0"/>
                <a:cs typeface="Arial" charset="0"/>
              </a:rPr>
              <a:t>Vydání stanoviska MAS o souladu/nesouladu se SCLLD</a:t>
            </a:r>
          </a:p>
          <a:p>
            <a:pPr marL="817200" indent="-457200" eaLnBrk="1" fontAlgn="auto" hangingPunct="1"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sz="2400" b="1" dirty="0">
                <a:latin typeface="Arial" charset="0"/>
                <a:cs typeface="Arial" charset="0"/>
              </a:rPr>
              <a:t>Podání žádosti o podporu do výzvy ŘO v Monitorovacím systému MS21+</a:t>
            </a:r>
          </a:p>
          <a:p>
            <a:pPr marL="817200" indent="-457200" eaLnBrk="1" fontAlgn="auto" hangingPunct="1"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sz="2400" dirty="0">
                <a:latin typeface="Arial" charset="0"/>
                <a:cs typeface="Arial" charset="0"/>
              </a:rPr>
              <a:t>Kontrola projektu na ŘO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sz="800" b="1" dirty="0">
              <a:latin typeface="+mn-lt"/>
              <a:cs typeface="+mn-cs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sz="2000" dirty="0"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>
            <a:extLst>
              <a:ext uri="{FF2B5EF4-FFF2-40B4-BE49-F238E27FC236}">
                <a16:creationId xmlns:a16="http://schemas.microsoft.com/office/drawing/2014/main" id="{2A71E371-ED75-4392-8A25-0F588B25843A}"/>
              </a:ext>
            </a:extLst>
          </p:cNvPr>
          <p:cNvSpPr/>
          <p:nvPr/>
        </p:nvSpPr>
        <p:spPr>
          <a:xfrm>
            <a:off x="622300" y="101600"/>
            <a:ext cx="10858500" cy="993775"/>
          </a:xfrm>
          <a:prstGeom prst="rect">
            <a:avLst/>
          </a:prstGeom>
          <a:solidFill>
            <a:srgbClr val="6EB3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>
              <a:solidFill>
                <a:prstClr val="white"/>
              </a:solidFill>
            </a:endParaRP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DAD9DB1D-6CE4-4E35-91E7-04E0F5790F2B}"/>
              </a:ext>
            </a:extLst>
          </p:cNvPr>
          <p:cNvSpPr/>
          <p:nvPr/>
        </p:nvSpPr>
        <p:spPr>
          <a:xfrm rot="16200000">
            <a:off x="1132682" y="1353343"/>
            <a:ext cx="3606800" cy="9001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>
              <a:solidFill>
                <a:prstClr val="white"/>
              </a:solidFill>
            </a:endParaRPr>
          </a:p>
        </p:txBody>
      </p:sp>
      <p:pic>
        <p:nvPicPr>
          <p:cNvPr id="8196" name="Picture 3" descr="Splav Logo New2">
            <a:extLst>
              <a:ext uri="{FF2B5EF4-FFF2-40B4-BE49-F238E27FC236}">
                <a16:creationId xmlns:a16="http://schemas.microsoft.com/office/drawing/2014/main" id="{77200BFD-6DBA-597E-8333-0181DBBC0E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EFC"/>
              </a:clrFrom>
              <a:clrTo>
                <a:srgbClr val="FFFEF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805"/>
          <a:stretch>
            <a:fillRect/>
          </a:stretch>
        </p:blipFill>
        <p:spPr bwMode="auto">
          <a:xfrm>
            <a:off x="2433638" y="166688"/>
            <a:ext cx="9906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Ovál 8">
            <a:extLst>
              <a:ext uri="{FF2B5EF4-FFF2-40B4-BE49-F238E27FC236}">
                <a16:creationId xmlns:a16="http://schemas.microsoft.com/office/drawing/2014/main" id="{26D8633B-1D09-421D-A4AA-5A5183F7C4D8}"/>
              </a:ext>
            </a:extLst>
          </p:cNvPr>
          <p:cNvSpPr/>
          <p:nvPr/>
        </p:nvSpPr>
        <p:spPr>
          <a:xfrm>
            <a:off x="2290763" y="5319713"/>
            <a:ext cx="1298575" cy="1262062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>
              <a:solidFill>
                <a:prstClr val="white"/>
              </a:solidFill>
            </a:endParaRPr>
          </a:p>
        </p:txBody>
      </p:sp>
      <p:sp>
        <p:nvSpPr>
          <p:cNvPr id="8198" name="TextovéPole 54">
            <a:extLst>
              <a:ext uri="{FF2B5EF4-FFF2-40B4-BE49-F238E27FC236}">
                <a16:creationId xmlns:a16="http://schemas.microsoft.com/office/drawing/2014/main" id="{FCD266E4-83C9-626C-5C90-FF175D4DD7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4825" y="101600"/>
            <a:ext cx="7218363" cy="1089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cs-CZ" altLang="cs-CZ" sz="3600">
                <a:solidFill>
                  <a:srgbClr val="FFFFFF"/>
                </a:solidFill>
                <a:latin typeface="Arial" panose="020B0604020202020204" pitchFamily="34" charset="0"/>
              </a:rPr>
              <a:t>Obecná pravidla pro všechny výzvy IROP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404763EE-E7CA-4838-8629-2AD89FC1E105}"/>
              </a:ext>
            </a:extLst>
          </p:cNvPr>
          <p:cNvSpPr/>
          <p:nvPr/>
        </p:nvSpPr>
        <p:spPr>
          <a:xfrm>
            <a:off x="638175" y="1362075"/>
            <a:ext cx="10979150" cy="5186363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eaLnBrk="1" hangingPunct="1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sz="2400" dirty="0">
                <a:latin typeface="Arial" charset="0"/>
                <a:cs typeface="Arial" charset="0"/>
              </a:rPr>
              <a:t>Dotace ve výši 95 %</a:t>
            </a:r>
          </a:p>
          <a:p>
            <a:pPr marL="342900" indent="-342900" eaLnBrk="1" hangingPunct="1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sz="2400" dirty="0">
                <a:latin typeface="Arial" charset="0"/>
                <a:cs typeface="Arial" charset="0"/>
              </a:rPr>
              <a:t>Projekt lze spolufinancovat i z jiných zdrojů (krajské dotace apod.)</a:t>
            </a:r>
          </a:p>
          <a:p>
            <a:pPr marL="342900" indent="-342900" eaLnBrk="1" hangingPunct="1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sz="2400" dirty="0">
                <a:latin typeface="Arial" charset="0"/>
                <a:cs typeface="Arial" charset="0"/>
              </a:rPr>
              <a:t>Proplácení ex-post, možnost etapového proplácení výdajů</a:t>
            </a:r>
          </a:p>
          <a:p>
            <a:pPr marL="342900" indent="-342900" eaLnBrk="1" hangingPunct="1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altLang="cs-CZ" sz="2400" dirty="0">
                <a:latin typeface="Arial" charset="0"/>
                <a:cs typeface="Arial" charset="0"/>
              </a:rPr>
              <a:t>Způsobilé výdaje od 1.1.2024 (PD již od 1.1.2023)</a:t>
            </a:r>
          </a:p>
          <a:p>
            <a:pPr marL="342900" indent="-342900" eaLnBrk="1" hangingPunct="1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altLang="cs-CZ" sz="2400" dirty="0">
                <a:latin typeface="Arial" charset="0"/>
                <a:cs typeface="Arial" charset="0"/>
              </a:rPr>
              <a:t>Způsobilými výdaji je projektová příprava vč. zpracování </a:t>
            </a:r>
            <a:r>
              <a:rPr lang="cs-CZ" altLang="cs-CZ" sz="2400" dirty="0" err="1">
                <a:latin typeface="Arial" charset="0"/>
                <a:cs typeface="Arial" charset="0"/>
              </a:rPr>
              <a:t>ŽoD</a:t>
            </a:r>
            <a:r>
              <a:rPr lang="cs-CZ" altLang="cs-CZ" sz="2400" dirty="0">
                <a:latin typeface="Arial" charset="0"/>
                <a:cs typeface="Arial" charset="0"/>
              </a:rPr>
              <a:t>  (% CZV)</a:t>
            </a:r>
          </a:p>
          <a:p>
            <a:pPr marL="342900" indent="-342900" eaLnBrk="1" hangingPunct="1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altLang="cs-CZ" sz="2400" dirty="0">
                <a:latin typeface="Arial" charset="0"/>
                <a:cs typeface="Arial" charset="0"/>
              </a:rPr>
              <a:t>Všechny pozemky musí být volně přístupné (aspoň v obvyklou denní dobu)</a:t>
            </a:r>
          </a:p>
          <a:p>
            <a:pPr marL="342900" indent="-342900" eaLnBrk="1" hangingPunct="1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altLang="cs-CZ" sz="2400" dirty="0">
                <a:latin typeface="Arial" charset="0"/>
                <a:cs typeface="Arial" charset="0"/>
              </a:rPr>
              <a:t>Možný je i nákup pozemku (do výše 10 % CZV)</a:t>
            </a:r>
          </a:p>
          <a:p>
            <a:pPr marL="342900" indent="-342900" eaLnBrk="1" hangingPunct="1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altLang="cs-CZ" sz="2400" dirty="0">
                <a:latin typeface="Arial" charset="0"/>
                <a:cs typeface="Arial" charset="0"/>
              </a:rPr>
              <a:t>Nutná udržitelnost 5 let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sz="800" b="1" dirty="0"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>
            <a:extLst>
              <a:ext uri="{FF2B5EF4-FFF2-40B4-BE49-F238E27FC236}">
                <a16:creationId xmlns:a16="http://schemas.microsoft.com/office/drawing/2014/main" id="{A13D3BD5-5094-4056-AD6E-ADCA56519DA3}"/>
              </a:ext>
            </a:extLst>
          </p:cNvPr>
          <p:cNvSpPr/>
          <p:nvPr/>
        </p:nvSpPr>
        <p:spPr>
          <a:xfrm>
            <a:off x="622300" y="101600"/>
            <a:ext cx="10858500" cy="900113"/>
          </a:xfrm>
          <a:prstGeom prst="rect">
            <a:avLst/>
          </a:prstGeom>
          <a:solidFill>
            <a:srgbClr val="6EB3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>
              <a:solidFill>
                <a:prstClr val="white"/>
              </a:solidFill>
            </a:endParaRP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F1DFF915-54F6-4CAA-BB30-C52449E576CC}"/>
              </a:ext>
            </a:extLst>
          </p:cNvPr>
          <p:cNvSpPr/>
          <p:nvPr/>
        </p:nvSpPr>
        <p:spPr>
          <a:xfrm rot="16200000">
            <a:off x="1132682" y="1353343"/>
            <a:ext cx="3606800" cy="9001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>
              <a:solidFill>
                <a:prstClr val="white"/>
              </a:solidFill>
            </a:endParaRPr>
          </a:p>
        </p:txBody>
      </p:sp>
      <p:pic>
        <p:nvPicPr>
          <p:cNvPr id="10244" name="Picture 3" descr="Splav Logo New2">
            <a:extLst>
              <a:ext uri="{FF2B5EF4-FFF2-40B4-BE49-F238E27FC236}">
                <a16:creationId xmlns:a16="http://schemas.microsoft.com/office/drawing/2014/main" id="{426B82AF-788B-AAEF-24D3-05B3BA5E79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EFC"/>
              </a:clrFrom>
              <a:clrTo>
                <a:srgbClr val="FFFEF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805"/>
          <a:stretch>
            <a:fillRect/>
          </a:stretch>
        </p:blipFill>
        <p:spPr bwMode="auto">
          <a:xfrm>
            <a:off x="2433638" y="166688"/>
            <a:ext cx="9906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Ovál 8">
            <a:extLst>
              <a:ext uri="{FF2B5EF4-FFF2-40B4-BE49-F238E27FC236}">
                <a16:creationId xmlns:a16="http://schemas.microsoft.com/office/drawing/2014/main" id="{00E750F8-6CDC-4384-B73D-776F6AC1FA05}"/>
              </a:ext>
            </a:extLst>
          </p:cNvPr>
          <p:cNvSpPr/>
          <p:nvPr/>
        </p:nvSpPr>
        <p:spPr>
          <a:xfrm>
            <a:off x="2290763" y="5319713"/>
            <a:ext cx="1298575" cy="1262062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>
              <a:solidFill>
                <a:prstClr val="white"/>
              </a:solidFill>
            </a:endParaRPr>
          </a:p>
        </p:txBody>
      </p:sp>
      <p:sp>
        <p:nvSpPr>
          <p:cNvPr id="10246" name="TextovéPole 54">
            <a:extLst>
              <a:ext uri="{FF2B5EF4-FFF2-40B4-BE49-F238E27FC236}">
                <a16:creationId xmlns:a16="http://schemas.microsoft.com/office/drawing/2014/main" id="{EAB7C4BB-5863-FDF9-8C5F-9538CDDB30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9338" y="216742"/>
            <a:ext cx="7218362" cy="839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cs-CZ" altLang="cs-CZ" sz="5400" dirty="0">
                <a:solidFill>
                  <a:srgbClr val="FFFFFF"/>
                </a:solidFill>
              </a:rPr>
              <a:t>Výzva Cestovní ruch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7FC462D3-678E-43C6-A606-0ACB11EB91CE}"/>
              </a:ext>
            </a:extLst>
          </p:cNvPr>
          <p:cNvSpPr/>
          <p:nvPr/>
        </p:nvSpPr>
        <p:spPr>
          <a:xfrm>
            <a:off x="622300" y="1001713"/>
            <a:ext cx="11075988" cy="5798062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sz="2000" b="1" u="sng" dirty="0"/>
          </a:p>
          <a:p>
            <a:pPr eaLnBrk="1" hangingPunct="1">
              <a:spcBef>
                <a:spcPts val="200"/>
              </a:spcBef>
              <a:defRPr/>
            </a:pPr>
            <a:r>
              <a:rPr lang="cs-CZ" sz="2400" b="1" dirty="0">
                <a:latin typeface="+mn-lt"/>
                <a:cs typeface="+mn-cs"/>
              </a:rPr>
              <a:t>Alokace – </a:t>
            </a:r>
            <a:r>
              <a:rPr lang="cs-CZ" sz="2400" dirty="0">
                <a:latin typeface="+mn-lt"/>
                <a:cs typeface="+mn-cs"/>
              </a:rPr>
              <a:t>3 799 999,90 Kč Kč</a:t>
            </a:r>
          </a:p>
          <a:p>
            <a:pPr eaLnBrk="1" hangingPunct="1">
              <a:spcBef>
                <a:spcPts val="200"/>
              </a:spcBef>
              <a:defRPr/>
            </a:pPr>
            <a:r>
              <a:rPr lang="cs-CZ" sz="2400" b="1" dirty="0">
                <a:latin typeface="+mn-lt"/>
                <a:cs typeface="+mn-cs"/>
              </a:rPr>
              <a:t>Příjem projektů </a:t>
            </a:r>
            <a:r>
              <a:rPr lang="cs-CZ" sz="2400" dirty="0">
                <a:latin typeface="+mn-lt"/>
                <a:cs typeface="+mn-cs"/>
              </a:rPr>
              <a:t>– 15.10.-12.11.2025</a:t>
            </a:r>
          </a:p>
          <a:p>
            <a:pPr eaLnBrk="1" hangingPunct="1">
              <a:spcBef>
                <a:spcPts val="200"/>
              </a:spcBef>
              <a:defRPr/>
            </a:pPr>
            <a:r>
              <a:rPr lang="cs-CZ" altLang="cs-CZ" sz="2400" b="1" dirty="0">
                <a:latin typeface="+mn-lt"/>
                <a:cs typeface="+mn-cs"/>
              </a:rPr>
              <a:t>CZV na projekt </a:t>
            </a:r>
            <a:r>
              <a:rPr lang="cs-CZ" altLang="cs-CZ" sz="2400" dirty="0">
                <a:latin typeface="+mn-lt"/>
                <a:cs typeface="+mn-cs"/>
              </a:rPr>
              <a:t>-</a:t>
            </a:r>
            <a:r>
              <a:rPr lang="cs-CZ" altLang="cs-CZ" sz="2400" b="1" dirty="0">
                <a:latin typeface="+mn-lt"/>
                <a:cs typeface="+mn-cs"/>
              </a:rPr>
              <a:t> </a:t>
            </a:r>
            <a:r>
              <a:rPr lang="cs-CZ" altLang="cs-CZ" sz="2400" dirty="0">
                <a:latin typeface="+mn-lt"/>
                <a:cs typeface="+mn-cs"/>
              </a:rPr>
              <a:t>230 tis. Kč – 2,5 mil. Kč</a:t>
            </a:r>
          </a:p>
          <a:p>
            <a:pPr eaLnBrk="1" hangingPunct="1">
              <a:spcBef>
                <a:spcPts val="200"/>
              </a:spcBef>
              <a:defRPr/>
            </a:pPr>
            <a:endParaRPr lang="cs-CZ" sz="2400" b="1" dirty="0">
              <a:latin typeface="+mn-lt"/>
              <a:cs typeface="+mn-cs"/>
            </a:endParaRPr>
          </a:p>
          <a:p>
            <a:pPr eaLnBrk="1" hangingPunct="1">
              <a:spcBef>
                <a:spcPts val="200"/>
              </a:spcBef>
              <a:defRPr/>
            </a:pPr>
            <a:r>
              <a:rPr lang="cs-CZ" sz="2400" b="1" dirty="0"/>
              <a:t>Podporované aktivity</a:t>
            </a:r>
          </a:p>
          <a:p>
            <a:pPr eaLnBrk="1" hangingPunct="1">
              <a:spcBef>
                <a:spcPts val="200"/>
              </a:spcBef>
              <a:defRPr/>
            </a:pPr>
            <a:endParaRPr lang="cs-CZ" sz="1200" dirty="0"/>
          </a:p>
          <a:p>
            <a:pPr marL="558900" indent="-342900" eaLnBrk="1" hangingPunct="1">
              <a:lnSpc>
                <a:spcPct val="120000"/>
              </a:lnSpc>
              <a:buFont typeface="Arial" panose="020B0604020202020204" pitchFamily="34" charset="0"/>
              <a:buChar char="•"/>
              <a:defRPr/>
            </a:pPr>
            <a:r>
              <a:rPr lang="cs-CZ" sz="2200" dirty="0"/>
              <a:t>Budování a revitalizace doprovodné infrastruktury cestovního ruchu (např. odpočívadla, parkoviště, sociální zařízení); </a:t>
            </a:r>
          </a:p>
          <a:p>
            <a:pPr marL="558900" indent="-342900" eaLnBrk="1" hangingPunct="1">
              <a:lnSpc>
                <a:spcPct val="120000"/>
              </a:lnSpc>
              <a:buFont typeface="Arial" panose="020B0604020202020204" pitchFamily="34" charset="0"/>
              <a:buChar char="•"/>
              <a:defRPr/>
            </a:pPr>
            <a:r>
              <a:rPr lang="cs-CZ" sz="2200" dirty="0"/>
              <a:t>Budování a revitalizace sítě značení páteřních, regionálních a lokálních turistických tras a revitalizace sítě značení;</a:t>
            </a:r>
          </a:p>
          <a:p>
            <a:pPr marL="558900" indent="-342900" eaLnBrk="1" hangingPunct="1">
              <a:lnSpc>
                <a:spcPct val="120000"/>
              </a:lnSpc>
              <a:buFont typeface="Arial" panose="020B0604020202020204" pitchFamily="34" charset="0"/>
              <a:buChar char="•"/>
              <a:defRPr/>
            </a:pPr>
            <a:r>
              <a:rPr lang="cs-CZ" sz="2200" dirty="0"/>
              <a:t>Propojená a otevřená IT řešení návštěvnického provozu a navigačních systémů měst a obcí</a:t>
            </a:r>
          </a:p>
          <a:p>
            <a:pPr marL="558900" indent="-342900" eaLnBrk="1" hangingPunct="1">
              <a:lnSpc>
                <a:spcPct val="120000"/>
              </a:lnSpc>
              <a:buFont typeface="Arial" panose="020B0604020202020204" pitchFamily="34" charset="0"/>
              <a:buChar char="•"/>
              <a:defRPr/>
            </a:pPr>
            <a:r>
              <a:rPr lang="cs-CZ" sz="2200" dirty="0"/>
              <a:t>Rekonstrukce stávajících a budování nových turistických informačních center</a:t>
            </a:r>
          </a:p>
          <a:p>
            <a:pPr marL="558900" indent="-342900" eaLnBrk="1" hangingPunct="1">
              <a:lnSpc>
                <a:spcPct val="120000"/>
              </a:lnSpc>
              <a:buFont typeface="Arial" panose="020B0604020202020204" pitchFamily="34" charset="0"/>
              <a:buChar char="•"/>
              <a:defRPr/>
            </a:pPr>
            <a:r>
              <a:rPr lang="cs-CZ" sz="2200" dirty="0"/>
              <a:t>Veřejná infrastruktura pro vodáckou a vodní turistiku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>
            <a:extLst>
              <a:ext uri="{FF2B5EF4-FFF2-40B4-BE49-F238E27FC236}">
                <a16:creationId xmlns:a16="http://schemas.microsoft.com/office/drawing/2014/main" id="{E7724558-B65C-46D3-BF36-958BB1B53573}"/>
              </a:ext>
            </a:extLst>
          </p:cNvPr>
          <p:cNvSpPr/>
          <p:nvPr/>
        </p:nvSpPr>
        <p:spPr>
          <a:xfrm>
            <a:off x="622300" y="101600"/>
            <a:ext cx="10858500" cy="900113"/>
          </a:xfrm>
          <a:prstGeom prst="rect">
            <a:avLst/>
          </a:prstGeom>
          <a:solidFill>
            <a:srgbClr val="6EB3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>
              <a:solidFill>
                <a:prstClr val="white"/>
              </a:solidFill>
            </a:endParaRP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C6E74362-915C-4578-B2B1-58B938B8C78B}"/>
              </a:ext>
            </a:extLst>
          </p:cNvPr>
          <p:cNvSpPr/>
          <p:nvPr/>
        </p:nvSpPr>
        <p:spPr>
          <a:xfrm rot="16200000">
            <a:off x="1132682" y="1353343"/>
            <a:ext cx="3606800" cy="9001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>
              <a:solidFill>
                <a:prstClr val="white"/>
              </a:solidFill>
            </a:endParaRPr>
          </a:p>
        </p:txBody>
      </p:sp>
      <p:pic>
        <p:nvPicPr>
          <p:cNvPr id="12292" name="Picture 3" descr="Splav Logo New2">
            <a:extLst>
              <a:ext uri="{FF2B5EF4-FFF2-40B4-BE49-F238E27FC236}">
                <a16:creationId xmlns:a16="http://schemas.microsoft.com/office/drawing/2014/main" id="{A1C3F8C2-46A1-2865-D54D-BD6A2AE464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EFC"/>
              </a:clrFrom>
              <a:clrTo>
                <a:srgbClr val="FFFEF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805"/>
          <a:stretch>
            <a:fillRect/>
          </a:stretch>
        </p:blipFill>
        <p:spPr bwMode="auto">
          <a:xfrm>
            <a:off x="2433638" y="166688"/>
            <a:ext cx="9906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Ovál 8">
            <a:extLst>
              <a:ext uri="{FF2B5EF4-FFF2-40B4-BE49-F238E27FC236}">
                <a16:creationId xmlns:a16="http://schemas.microsoft.com/office/drawing/2014/main" id="{FD290D78-A60D-4A30-9554-1A2DC3AC2BF3}"/>
              </a:ext>
            </a:extLst>
          </p:cNvPr>
          <p:cNvSpPr/>
          <p:nvPr/>
        </p:nvSpPr>
        <p:spPr>
          <a:xfrm>
            <a:off x="2290763" y="5319713"/>
            <a:ext cx="1298575" cy="1262062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>
              <a:solidFill>
                <a:prstClr val="white"/>
              </a:solidFill>
            </a:endParaRPr>
          </a:p>
        </p:txBody>
      </p:sp>
      <p:sp>
        <p:nvSpPr>
          <p:cNvPr id="12294" name="TextovéPole 54">
            <a:extLst>
              <a:ext uri="{FF2B5EF4-FFF2-40B4-BE49-F238E27FC236}">
                <a16:creationId xmlns:a16="http://schemas.microsoft.com/office/drawing/2014/main" id="{211720C8-A474-27E5-3CC7-F91B285DD0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9338" y="207217"/>
            <a:ext cx="7218362" cy="839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cs-CZ" altLang="cs-CZ" sz="5400" dirty="0">
                <a:solidFill>
                  <a:srgbClr val="FFFFFF"/>
                </a:solidFill>
              </a:rPr>
              <a:t>Výzva Cestovní ruch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A3B6A5E9-3937-4C0D-80DA-A11557294F60}"/>
              </a:ext>
            </a:extLst>
          </p:cNvPr>
          <p:cNvSpPr/>
          <p:nvPr/>
        </p:nvSpPr>
        <p:spPr>
          <a:xfrm>
            <a:off x="646113" y="1001713"/>
            <a:ext cx="10979150" cy="5786199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spcBef>
                <a:spcPts val="600"/>
              </a:spcBef>
              <a:defRPr/>
            </a:pPr>
            <a:endParaRPr lang="cs-CZ" sz="2400" b="1" dirty="0">
              <a:latin typeface="Arial" charset="0"/>
              <a:cs typeface="Arial" charset="0"/>
            </a:endParaRPr>
          </a:p>
          <a:p>
            <a:pPr eaLnBrk="1" hangingPunct="1">
              <a:spcBef>
                <a:spcPts val="600"/>
              </a:spcBef>
              <a:defRPr/>
            </a:pPr>
            <a:r>
              <a:rPr lang="cs-CZ" sz="2400" b="1" dirty="0"/>
              <a:t>Oprávnění žadatelé</a:t>
            </a:r>
          </a:p>
          <a:p>
            <a:pPr eaLnBrk="1" hangingPunct="1">
              <a:spcBef>
                <a:spcPts val="600"/>
              </a:spcBef>
              <a:defRPr/>
            </a:pPr>
            <a:endParaRPr lang="cs-CZ" sz="1200" b="1" dirty="0"/>
          </a:p>
          <a:p>
            <a:pPr marL="342900" indent="-342900" eaLnBrk="1" hangingPunct="1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sz="2200" dirty="0"/>
              <a:t>obce </a:t>
            </a:r>
          </a:p>
          <a:p>
            <a:pPr marL="342900" indent="-342900" eaLnBrk="1" hangingPunct="1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sz="2200" dirty="0"/>
              <a:t>dobrovolné svazky obcí </a:t>
            </a:r>
          </a:p>
          <a:p>
            <a:pPr marL="342900" indent="-342900" eaLnBrk="1" hangingPunct="1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sz="2200" dirty="0"/>
              <a:t>kraje </a:t>
            </a:r>
          </a:p>
          <a:p>
            <a:pPr marL="342900" indent="-342900" eaLnBrk="1" hangingPunct="1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sz="2200" dirty="0"/>
              <a:t>organizace zřizované nebo zakládané obcemi/kraji </a:t>
            </a:r>
          </a:p>
          <a:p>
            <a:pPr marL="342900" indent="-342900" eaLnBrk="1" hangingPunct="1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sz="2200" dirty="0"/>
              <a:t>organizační složky státu (OSS) </a:t>
            </a:r>
          </a:p>
          <a:p>
            <a:pPr marL="342900" indent="-342900" eaLnBrk="1" hangingPunct="1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sz="2200" dirty="0"/>
              <a:t>příspěvkové organizace organizačních složek státu (PO OSS) </a:t>
            </a:r>
          </a:p>
          <a:p>
            <a:pPr marL="342900" indent="-342900" eaLnBrk="1" hangingPunct="1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sz="2200" dirty="0"/>
              <a:t>nestátní neziskové organizace (NNO) činné v oblasti cestovního ruchu minimálně 2 roky </a:t>
            </a:r>
          </a:p>
          <a:p>
            <a:pPr marL="342900" indent="-342900" eaLnBrk="1" hangingPunct="1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sz="2200" dirty="0"/>
              <a:t>církve </a:t>
            </a:r>
          </a:p>
          <a:p>
            <a:pPr marL="342900" indent="-342900" eaLnBrk="1" hangingPunct="1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sz="2200" dirty="0"/>
              <a:t>církevní organizace </a:t>
            </a:r>
          </a:p>
          <a:p>
            <a:pPr marL="342900" indent="-342900" eaLnBrk="1" hangingPunct="1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sz="2200" dirty="0"/>
              <a:t>státní podnik</a:t>
            </a:r>
            <a:endParaRPr lang="cs-CZ" sz="2200" b="1" dirty="0">
              <a:latin typeface="Arial" charset="0"/>
              <a:cs typeface="Arial" charset="0"/>
            </a:endParaRPr>
          </a:p>
          <a:p>
            <a:pPr marL="171450" indent="-1714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cs-CZ" sz="800" b="1" dirty="0"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>
            <a:extLst>
              <a:ext uri="{FF2B5EF4-FFF2-40B4-BE49-F238E27FC236}">
                <a16:creationId xmlns:a16="http://schemas.microsoft.com/office/drawing/2014/main" id="{038B5955-8C74-4B89-9751-FE46B3DAD53E}"/>
              </a:ext>
            </a:extLst>
          </p:cNvPr>
          <p:cNvSpPr/>
          <p:nvPr/>
        </p:nvSpPr>
        <p:spPr>
          <a:xfrm>
            <a:off x="622300" y="101600"/>
            <a:ext cx="10858500" cy="900113"/>
          </a:xfrm>
          <a:prstGeom prst="rect">
            <a:avLst/>
          </a:prstGeom>
          <a:solidFill>
            <a:srgbClr val="6EB3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>
              <a:solidFill>
                <a:prstClr val="white"/>
              </a:solidFill>
            </a:endParaRP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BD5D553E-944F-44A7-8E8A-236A311E588F}"/>
              </a:ext>
            </a:extLst>
          </p:cNvPr>
          <p:cNvSpPr/>
          <p:nvPr/>
        </p:nvSpPr>
        <p:spPr>
          <a:xfrm rot="16200000">
            <a:off x="1132682" y="1353343"/>
            <a:ext cx="3606800" cy="9001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>
              <a:solidFill>
                <a:prstClr val="white"/>
              </a:solidFill>
            </a:endParaRPr>
          </a:p>
        </p:txBody>
      </p:sp>
      <p:pic>
        <p:nvPicPr>
          <p:cNvPr id="14340" name="Picture 3" descr="Splav Logo New2">
            <a:extLst>
              <a:ext uri="{FF2B5EF4-FFF2-40B4-BE49-F238E27FC236}">
                <a16:creationId xmlns:a16="http://schemas.microsoft.com/office/drawing/2014/main" id="{36F4646D-44EF-1381-7DCC-9C2E7AF022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EFC"/>
              </a:clrFrom>
              <a:clrTo>
                <a:srgbClr val="FFFEF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805"/>
          <a:stretch>
            <a:fillRect/>
          </a:stretch>
        </p:blipFill>
        <p:spPr bwMode="auto">
          <a:xfrm>
            <a:off x="2433638" y="166688"/>
            <a:ext cx="9906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Ovál 8">
            <a:extLst>
              <a:ext uri="{FF2B5EF4-FFF2-40B4-BE49-F238E27FC236}">
                <a16:creationId xmlns:a16="http://schemas.microsoft.com/office/drawing/2014/main" id="{FC494A70-918D-455B-9C6F-EDD3C7DD121D}"/>
              </a:ext>
            </a:extLst>
          </p:cNvPr>
          <p:cNvSpPr/>
          <p:nvPr/>
        </p:nvSpPr>
        <p:spPr>
          <a:xfrm>
            <a:off x="2290763" y="5319713"/>
            <a:ext cx="1298575" cy="1262062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>
              <a:solidFill>
                <a:prstClr val="white"/>
              </a:solidFill>
            </a:endParaRPr>
          </a:p>
        </p:txBody>
      </p:sp>
      <p:sp>
        <p:nvSpPr>
          <p:cNvPr id="14342" name="TextovéPole 54">
            <a:extLst>
              <a:ext uri="{FF2B5EF4-FFF2-40B4-BE49-F238E27FC236}">
                <a16:creationId xmlns:a16="http://schemas.microsoft.com/office/drawing/2014/main" id="{084AED71-7947-D92C-610A-D950A8595B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9338" y="208116"/>
            <a:ext cx="7218362" cy="839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cs-CZ" altLang="cs-CZ" sz="5400" dirty="0">
                <a:solidFill>
                  <a:srgbClr val="FFFFFF"/>
                </a:solidFill>
              </a:rPr>
              <a:t>Výzva Cestovní ruch 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6E8BFFA0-6B7C-45DF-8083-2D0FC56D1633}"/>
              </a:ext>
            </a:extLst>
          </p:cNvPr>
          <p:cNvSpPr/>
          <p:nvPr/>
        </p:nvSpPr>
        <p:spPr>
          <a:xfrm>
            <a:off x="622300" y="1001713"/>
            <a:ext cx="10858500" cy="5670550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sz="2400" b="1" dirty="0"/>
          </a:p>
          <a:p>
            <a:pPr eaLnBrk="1" hangingPunct="1">
              <a:lnSpc>
                <a:spcPct val="120000"/>
              </a:lnSpc>
              <a:spcBef>
                <a:spcPts val="200"/>
              </a:spcBef>
              <a:defRPr/>
            </a:pPr>
            <a:r>
              <a:rPr lang="cs-CZ" sz="2400" b="1" dirty="0"/>
              <a:t>Další podmínky</a:t>
            </a:r>
          </a:p>
          <a:p>
            <a:pPr marL="885150" lvl="1" indent="-342900" eaLnBrk="1" hangingPunct="1">
              <a:lnSpc>
                <a:spcPct val="120000"/>
              </a:lnSpc>
              <a:buFont typeface="Arial" panose="020B0604020202020204" pitchFamily="34" charset="0"/>
              <a:buChar char="•"/>
              <a:defRPr/>
            </a:pPr>
            <a:r>
              <a:rPr lang="cs-CZ" sz="2000" dirty="0"/>
              <a:t>Vytvořená doprovodná infrastruktura je v bezprostřední blízkosti tras a atraktivit cestovního ruchu (max. do 1 km po přístupové komunikaci)</a:t>
            </a:r>
          </a:p>
          <a:p>
            <a:pPr marL="885150" lvl="1" indent="-342900" eaLnBrk="1" hangingPunct="1">
              <a:lnSpc>
                <a:spcPct val="120000"/>
              </a:lnSpc>
              <a:buFont typeface="Arial" panose="020B0604020202020204" pitchFamily="34" charset="0"/>
              <a:buChar char="•"/>
              <a:defRPr/>
            </a:pPr>
            <a:r>
              <a:rPr lang="cs-CZ" sz="2000" dirty="0"/>
              <a:t>Aktivity v chráněných územích musí mít stanovisko AOPK</a:t>
            </a:r>
          </a:p>
          <a:p>
            <a:pPr marL="885150" lvl="1" indent="-342900" eaLnBrk="1" hangingPunct="1">
              <a:lnSpc>
                <a:spcPct val="120000"/>
              </a:lnSpc>
              <a:buFont typeface="Arial" panose="020B0604020202020204" pitchFamily="34" charset="0"/>
              <a:buChar char="•"/>
              <a:defRPr/>
            </a:pPr>
            <a:r>
              <a:rPr lang="cs-CZ" sz="2000" dirty="0"/>
              <a:t>Nejsou podporovány podnikatelské aktivity </a:t>
            </a:r>
          </a:p>
          <a:p>
            <a:pPr marL="542250" lvl="1" eaLnBrk="1" hangingPunct="1">
              <a:lnSpc>
                <a:spcPct val="120000"/>
              </a:lnSpc>
              <a:defRPr/>
            </a:pPr>
            <a:endParaRPr lang="cs-CZ" sz="2000" dirty="0"/>
          </a:p>
          <a:p>
            <a:pPr marL="0" lvl="1" eaLnBrk="1" hangingPunct="1">
              <a:lnSpc>
                <a:spcPct val="120000"/>
              </a:lnSpc>
              <a:defRPr/>
            </a:pPr>
            <a:r>
              <a:rPr lang="cs-CZ" sz="2400" b="1" dirty="0"/>
              <a:t>Způsobilé výdaje</a:t>
            </a:r>
          </a:p>
          <a:p>
            <a:pPr marL="885150" lvl="1" indent="-342900" eaLnBrk="1" hangingPunct="1">
              <a:lnSpc>
                <a:spcPct val="120000"/>
              </a:lnSpc>
              <a:buFontTx/>
              <a:buAutoNum type="arabicPeriod"/>
              <a:defRPr/>
            </a:pPr>
            <a:r>
              <a:rPr lang="cs-CZ" sz="2000" dirty="0"/>
              <a:t>Přímé - viz 4.2.1 specifických pravidel výzvy – přímo souvisí s podporovanými aktivitami projektu, musí být doloženy daňovými nebo účetními doklady</a:t>
            </a:r>
          </a:p>
          <a:p>
            <a:pPr marL="885150" lvl="1" indent="-342900" eaLnBrk="1" hangingPunct="1">
              <a:lnSpc>
                <a:spcPct val="120000"/>
              </a:lnSpc>
              <a:buFontTx/>
              <a:buAutoNum type="arabicPeriod"/>
              <a:defRPr/>
            </a:pPr>
            <a:r>
              <a:rPr lang="cs-CZ" sz="2000" dirty="0"/>
              <a:t>Nepřímé – paušální výdaje ve výši 7 % přímých výdajů</a:t>
            </a:r>
          </a:p>
          <a:p>
            <a:pPr marL="1742400" lvl="3" indent="-285750" eaLnBrk="1" hangingPunct="1">
              <a:lnSpc>
                <a:spcPct val="120000"/>
              </a:lnSpc>
              <a:buFontTx/>
              <a:buChar char="-"/>
              <a:defRPr/>
            </a:pPr>
            <a:r>
              <a:rPr lang="cs-CZ" sz="2000" dirty="0"/>
              <a:t>není potřeba prokazovat doklady (PD, zpracování </a:t>
            </a:r>
            <a:r>
              <a:rPr lang="cs-CZ" sz="2000" dirty="0" err="1"/>
              <a:t>ŽoD</a:t>
            </a:r>
            <a:r>
              <a:rPr lang="cs-CZ" sz="2000" dirty="0"/>
              <a:t>, režie, publicita…)</a:t>
            </a:r>
          </a:p>
          <a:p>
            <a:pPr marL="1742400" lvl="3" indent="-285750" eaLnBrk="1" hangingPunct="1">
              <a:lnSpc>
                <a:spcPct val="120000"/>
              </a:lnSpc>
              <a:buFontTx/>
              <a:buChar char="-"/>
              <a:defRPr/>
            </a:pPr>
            <a:endParaRPr lang="cs-CZ" dirty="0"/>
          </a:p>
          <a:p>
            <a:pPr marL="828000" lvl="1" indent="-285750" eaLnBrk="1" hangingPunct="1">
              <a:lnSpc>
                <a:spcPct val="120000"/>
              </a:lnSpc>
              <a:buFont typeface="Wingdings" panose="05000000000000000000" pitchFamily="2" charset="2"/>
              <a:buChar char="q"/>
              <a:defRPr/>
            </a:pPr>
            <a:endParaRPr lang="cs-CZ" dirty="0"/>
          </a:p>
          <a:p>
            <a:pPr marL="800100" lvl="1" indent="-342900" eaLnBrk="1" hangingPunct="1">
              <a:buFont typeface="Wingdings" panose="05000000000000000000" pitchFamily="2" charset="2"/>
              <a:buChar char="Ø"/>
              <a:defRPr/>
            </a:pPr>
            <a:endParaRPr lang="cs-CZ" sz="2000" dirty="0"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>
            <a:extLst>
              <a:ext uri="{FF2B5EF4-FFF2-40B4-BE49-F238E27FC236}">
                <a16:creationId xmlns:a16="http://schemas.microsoft.com/office/drawing/2014/main" id="{66EB8F47-487F-4C7B-B8D4-6616E29B7C9B}"/>
              </a:ext>
            </a:extLst>
          </p:cNvPr>
          <p:cNvSpPr/>
          <p:nvPr/>
        </p:nvSpPr>
        <p:spPr>
          <a:xfrm>
            <a:off x="622300" y="101600"/>
            <a:ext cx="10858500" cy="900113"/>
          </a:xfrm>
          <a:prstGeom prst="rect">
            <a:avLst/>
          </a:prstGeom>
          <a:solidFill>
            <a:srgbClr val="6EB3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>
              <a:solidFill>
                <a:prstClr val="white"/>
              </a:solidFill>
            </a:endParaRP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7083ECD5-D907-4A41-8694-A256E329102D}"/>
              </a:ext>
            </a:extLst>
          </p:cNvPr>
          <p:cNvSpPr/>
          <p:nvPr/>
        </p:nvSpPr>
        <p:spPr>
          <a:xfrm rot="16200000">
            <a:off x="1132682" y="1353343"/>
            <a:ext cx="3606800" cy="9001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>
              <a:solidFill>
                <a:prstClr val="white"/>
              </a:solidFill>
            </a:endParaRPr>
          </a:p>
        </p:txBody>
      </p:sp>
      <p:pic>
        <p:nvPicPr>
          <p:cNvPr id="18436" name="Picture 3" descr="Splav Logo New2">
            <a:extLst>
              <a:ext uri="{FF2B5EF4-FFF2-40B4-BE49-F238E27FC236}">
                <a16:creationId xmlns:a16="http://schemas.microsoft.com/office/drawing/2014/main" id="{A37447FF-EFB9-71C6-430A-7CED649B08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EFC"/>
              </a:clrFrom>
              <a:clrTo>
                <a:srgbClr val="FFFEF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805"/>
          <a:stretch>
            <a:fillRect/>
          </a:stretch>
        </p:blipFill>
        <p:spPr bwMode="auto">
          <a:xfrm>
            <a:off x="2433638" y="166688"/>
            <a:ext cx="9906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Ovál 8">
            <a:extLst>
              <a:ext uri="{FF2B5EF4-FFF2-40B4-BE49-F238E27FC236}">
                <a16:creationId xmlns:a16="http://schemas.microsoft.com/office/drawing/2014/main" id="{FDE33D44-A8DA-4046-B7DD-63BC47F7E1E2}"/>
              </a:ext>
            </a:extLst>
          </p:cNvPr>
          <p:cNvSpPr/>
          <p:nvPr/>
        </p:nvSpPr>
        <p:spPr>
          <a:xfrm>
            <a:off x="2290763" y="5319713"/>
            <a:ext cx="1298575" cy="1262062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>
              <a:solidFill>
                <a:prstClr val="white"/>
              </a:solidFill>
            </a:endParaRPr>
          </a:p>
        </p:txBody>
      </p:sp>
      <p:sp>
        <p:nvSpPr>
          <p:cNvPr id="18438" name="TextovéPole 54">
            <a:extLst>
              <a:ext uri="{FF2B5EF4-FFF2-40B4-BE49-F238E27FC236}">
                <a16:creationId xmlns:a16="http://schemas.microsoft.com/office/drawing/2014/main" id="{0D0FD412-FDD2-0899-F598-EC0D2BCA9B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9338" y="206375"/>
            <a:ext cx="7218362" cy="839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cs-CZ" altLang="cs-CZ" sz="5400">
                <a:solidFill>
                  <a:srgbClr val="FFFFFF"/>
                </a:solidFill>
              </a:rPr>
              <a:t>Výzva Cestovní ruch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BB639DB5-3087-4711-8025-AC913D1220EB}"/>
              </a:ext>
            </a:extLst>
          </p:cNvPr>
          <p:cNvSpPr/>
          <p:nvPr/>
        </p:nvSpPr>
        <p:spPr>
          <a:xfrm>
            <a:off x="646113" y="1001713"/>
            <a:ext cx="10979150" cy="5648325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spcBef>
                <a:spcPts val="600"/>
              </a:spcBef>
              <a:defRPr/>
            </a:pPr>
            <a:r>
              <a:rPr lang="cs-CZ" sz="2000" b="1" dirty="0"/>
              <a:t> </a:t>
            </a:r>
            <a:endParaRPr lang="cs-CZ" sz="2000" b="1" dirty="0">
              <a:latin typeface="Arial" charset="0"/>
              <a:cs typeface="Arial" charset="0"/>
            </a:endParaRPr>
          </a:p>
          <a:p>
            <a:pPr eaLnBrk="1" hangingPunct="1">
              <a:spcBef>
                <a:spcPts val="600"/>
              </a:spcBef>
              <a:defRPr/>
            </a:pPr>
            <a:r>
              <a:rPr lang="cs-CZ" sz="2400" b="1" dirty="0">
                <a:latin typeface="Arial" charset="0"/>
                <a:cs typeface="Arial" charset="0"/>
              </a:rPr>
              <a:t>Přílohy žádosti</a:t>
            </a:r>
          </a:p>
          <a:p>
            <a:pPr marL="342900" indent="-342900" eaLnBrk="1" hangingPunct="1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sz="2000" dirty="0"/>
              <a:t>Podklady pro hodnocení</a:t>
            </a:r>
          </a:p>
          <a:p>
            <a:pPr marL="342900" indent="-342900" eaLnBrk="1" hangingPunct="1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sz="2000" dirty="0"/>
              <a:t>Situační výkres širších vztahů </a:t>
            </a:r>
          </a:p>
          <a:p>
            <a:pPr marL="342900" indent="-342900" eaLnBrk="1" hangingPunct="1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sz="2000" dirty="0"/>
              <a:t>Základní PD (půdorysy, pohledy, průvodní zpráva) - vyžaduje-li charakter </a:t>
            </a:r>
            <a:r>
              <a:rPr lang="cs-CZ" sz="2000" dirty="0" err="1"/>
              <a:t>proj</a:t>
            </a:r>
            <a:r>
              <a:rPr lang="cs-CZ" sz="2000" dirty="0"/>
              <a:t>. záměru </a:t>
            </a:r>
          </a:p>
          <a:p>
            <a:pPr marL="342900" indent="-342900" eaLnBrk="1" hangingPunct="1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sz="2000" dirty="0"/>
              <a:t>Doklad o vlastnictví pozemku a snímek pozemkové mapy - vyžaduje-li charakter PZ</a:t>
            </a:r>
          </a:p>
          <a:p>
            <a:pPr marL="342900" indent="-342900" eaLnBrk="1" hangingPunct="1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sz="2000" dirty="0"/>
              <a:t>Stanovisko stavebního úřadu k projektovému záměru (územně plánovací informace SÚ) </a:t>
            </a:r>
          </a:p>
          <a:p>
            <a:pPr marL="342900" indent="-342900" eaLnBrk="1" hangingPunct="1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sz="2000" dirty="0"/>
              <a:t>Vyjádření AOPK - CHKO Orlické hory (vyžaduje-li to charakter projektového záměru) </a:t>
            </a:r>
          </a:p>
          <a:p>
            <a:pPr marL="342900" indent="-342900" eaLnBrk="1" hangingPunct="1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sz="2000" dirty="0"/>
              <a:t>Souhlas Povodí Labe pro projekty vodácké a vodní infrastruktury </a:t>
            </a:r>
          </a:p>
          <a:p>
            <a:pPr marL="342900" indent="-342900" eaLnBrk="1" hangingPunct="1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sz="2000" dirty="0"/>
              <a:t>Další přílohy nezbytné či vhodné pro věcné hodnocení projektu</a:t>
            </a:r>
            <a:endParaRPr lang="cs-CZ" sz="2000" b="1" dirty="0">
              <a:latin typeface="Arial" charset="0"/>
              <a:cs typeface="Arial" charset="0"/>
            </a:endParaRPr>
          </a:p>
          <a:p>
            <a:pPr marL="342900" indent="-342900" eaLnBrk="1" hangingPunct="1">
              <a:buFont typeface="Wingdings" panose="05000000000000000000" pitchFamily="2" charset="2"/>
              <a:buChar char="v"/>
              <a:defRPr/>
            </a:pPr>
            <a:endParaRPr lang="cs-CZ" altLang="cs-CZ" sz="2400" dirty="0">
              <a:latin typeface="Arial" charset="0"/>
              <a:cs typeface="Arial" charset="0"/>
            </a:endParaRPr>
          </a:p>
          <a:p>
            <a:pPr eaLnBrk="1" hangingPunct="1">
              <a:defRPr/>
            </a:pPr>
            <a:r>
              <a:rPr lang="cs-CZ" dirty="0"/>
              <a:t>Při podání plné žádosti projektu do systému MS2021+ nutno doložit všechny přílohy dle Specifických pravidel pro žadatele a příjemce</a:t>
            </a:r>
            <a:endParaRPr lang="cs-CZ" altLang="cs-CZ" dirty="0">
              <a:latin typeface="Arial" charset="0"/>
              <a:cs typeface="Arial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sz="2400" b="1" dirty="0">
              <a:latin typeface="+mn-lt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sz="800" b="1" dirty="0">
              <a:latin typeface="+mn-lt"/>
              <a:cs typeface="+mn-cs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sz="2000" dirty="0"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>
            <a:extLst>
              <a:ext uri="{FF2B5EF4-FFF2-40B4-BE49-F238E27FC236}">
                <a16:creationId xmlns:a16="http://schemas.microsoft.com/office/drawing/2014/main" id="{1C9D3D9A-1A10-4702-9F04-A4B76C4E6296}"/>
              </a:ext>
            </a:extLst>
          </p:cNvPr>
          <p:cNvSpPr/>
          <p:nvPr/>
        </p:nvSpPr>
        <p:spPr>
          <a:xfrm>
            <a:off x="622300" y="101600"/>
            <a:ext cx="10858500" cy="900113"/>
          </a:xfrm>
          <a:prstGeom prst="rect">
            <a:avLst/>
          </a:prstGeom>
          <a:solidFill>
            <a:srgbClr val="6EB3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>
              <a:solidFill>
                <a:prstClr val="white"/>
              </a:solidFill>
            </a:endParaRP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3DCC59B6-2864-4F72-AEA2-F69CCF8BF2E5}"/>
              </a:ext>
            </a:extLst>
          </p:cNvPr>
          <p:cNvSpPr/>
          <p:nvPr/>
        </p:nvSpPr>
        <p:spPr>
          <a:xfrm rot="16200000">
            <a:off x="1132682" y="1353343"/>
            <a:ext cx="3606800" cy="9001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>
              <a:solidFill>
                <a:prstClr val="white"/>
              </a:solidFill>
            </a:endParaRPr>
          </a:p>
        </p:txBody>
      </p:sp>
      <p:pic>
        <p:nvPicPr>
          <p:cNvPr id="20484" name="Picture 3" descr="Splav Logo New2">
            <a:extLst>
              <a:ext uri="{FF2B5EF4-FFF2-40B4-BE49-F238E27FC236}">
                <a16:creationId xmlns:a16="http://schemas.microsoft.com/office/drawing/2014/main" id="{E3C60C1D-CBDB-A1BC-02A4-4E7397A414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EFC"/>
              </a:clrFrom>
              <a:clrTo>
                <a:srgbClr val="FFFEF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805"/>
          <a:stretch>
            <a:fillRect/>
          </a:stretch>
        </p:blipFill>
        <p:spPr bwMode="auto">
          <a:xfrm>
            <a:off x="2433638" y="166688"/>
            <a:ext cx="9906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Ovál 8">
            <a:extLst>
              <a:ext uri="{FF2B5EF4-FFF2-40B4-BE49-F238E27FC236}">
                <a16:creationId xmlns:a16="http://schemas.microsoft.com/office/drawing/2014/main" id="{2D8A6E8A-DECC-4D71-9B99-1708E42890DD}"/>
              </a:ext>
            </a:extLst>
          </p:cNvPr>
          <p:cNvSpPr/>
          <p:nvPr/>
        </p:nvSpPr>
        <p:spPr>
          <a:xfrm>
            <a:off x="2290763" y="5319713"/>
            <a:ext cx="1298575" cy="1262062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>
              <a:solidFill>
                <a:prstClr val="white"/>
              </a:solidFill>
            </a:endParaRP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29EC3A88-8B69-49C9-9521-6CACA99102F5}"/>
              </a:ext>
            </a:extLst>
          </p:cNvPr>
          <p:cNvSpPr/>
          <p:nvPr/>
        </p:nvSpPr>
        <p:spPr>
          <a:xfrm>
            <a:off x="646113" y="1001713"/>
            <a:ext cx="10979150" cy="5693866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spcBef>
                <a:spcPts val="600"/>
              </a:spcBef>
              <a:defRPr/>
            </a:pPr>
            <a:r>
              <a:rPr lang="cs-CZ" sz="2000" b="1" dirty="0"/>
              <a:t> </a:t>
            </a:r>
            <a:endParaRPr lang="cs-CZ" sz="2000" b="1" dirty="0">
              <a:latin typeface="Arial" charset="0"/>
              <a:cs typeface="Arial" charset="0"/>
            </a:endParaRPr>
          </a:p>
          <a:p>
            <a:pPr eaLnBrk="1" hangingPunct="1">
              <a:spcBef>
                <a:spcPts val="600"/>
              </a:spcBef>
              <a:defRPr/>
            </a:pPr>
            <a:r>
              <a:rPr lang="cs-CZ" sz="2400" b="1" dirty="0">
                <a:latin typeface="Arial" charset="0"/>
                <a:cs typeface="Arial" charset="0"/>
              </a:rPr>
              <a:t>Hodnotící kritéria</a:t>
            </a:r>
          </a:p>
          <a:p>
            <a:pPr eaLnBrk="1" hangingPunct="1">
              <a:spcBef>
                <a:spcPts val="600"/>
              </a:spcBef>
              <a:defRPr/>
            </a:pPr>
            <a:endParaRPr lang="cs-CZ" sz="2000" b="1" dirty="0">
              <a:latin typeface="Arial" charset="0"/>
              <a:cs typeface="Arial" charset="0"/>
            </a:endParaRPr>
          </a:p>
          <a:p>
            <a:pPr marL="342900" indent="-342900" eaLnBrk="1" hangingPunct="1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sz="2000" dirty="0"/>
              <a:t>Výše celkových způsobilých výdajů projektu </a:t>
            </a:r>
            <a:r>
              <a:rPr lang="cs-CZ" sz="1600" dirty="0"/>
              <a:t>(1 mil. – 1,8 – více)</a:t>
            </a:r>
          </a:p>
          <a:p>
            <a:pPr marL="342900" indent="-342900" eaLnBrk="1" hangingPunct="1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sz="2000" dirty="0"/>
              <a:t>Stupeň připravenosti projektu </a:t>
            </a:r>
            <a:r>
              <a:rPr lang="cs-CZ" sz="1400" dirty="0"/>
              <a:t>(zahájení/stavební povolení – PD/žádost o SP – nic)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sz="2000" dirty="0"/>
              <a:t>Kombinace více aktivit </a:t>
            </a:r>
            <a:r>
              <a:rPr lang="cs-CZ" sz="1400" dirty="0"/>
              <a:t>(3 – 2 – 1)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sz="2000" dirty="0"/>
              <a:t>Využívání aktivity s poplatkem/bez poplatku </a:t>
            </a:r>
            <a:r>
              <a:rPr lang="cs-CZ" sz="1400" dirty="0"/>
              <a:t>(plně – částečně - vůbec)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sz="2000" dirty="0"/>
              <a:t>Opakovaná podpora žadatele přes MAS </a:t>
            </a:r>
            <a:r>
              <a:rPr lang="cs-CZ" sz="1400" dirty="0"/>
              <a:t>(vůbec – jiný OP/</a:t>
            </a:r>
            <a:r>
              <a:rPr lang="cs-CZ" sz="1400" dirty="0" err="1"/>
              <a:t>obd</a:t>
            </a:r>
            <a:r>
              <a:rPr lang="cs-CZ" sz="1400" dirty="0"/>
              <a:t>. - jiné opatření – přímo v opatření)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sz="2000" dirty="0"/>
              <a:t>Publicita projektu </a:t>
            </a:r>
            <a:r>
              <a:rPr lang="cs-CZ" sz="1400" dirty="0"/>
              <a:t>(web/soc. sítě/zpravodaj – nic)</a:t>
            </a:r>
          </a:p>
          <a:p>
            <a:pPr marL="342900" indent="-342900">
              <a:buFont typeface="Wingdings" panose="05000000000000000000" pitchFamily="2" charset="2"/>
              <a:buChar char="v"/>
              <a:defRPr/>
            </a:pPr>
            <a:endParaRPr lang="cs-CZ" sz="2000" dirty="0"/>
          </a:p>
          <a:p>
            <a:pPr>
              <a:defRPr/>
            </a:pPr>
            <a:r>
              <a:rPr lang="cs-CZ" sz="2000" dirty="0"/>
              <a:t>Maximální počet bodů: 30</a:t>
            </a:r>
          </a:p>
          <a:p>
            <a:pPr>
              <a:defRPr/>
            </a:pPr>
            <a:r>
              <a:rPr lang="cs-CZ" sz="2000" dirty="0"/>
              <a:t>Minimální počet pro úspěšné hodnocení: 12</a:t>
            </a:r>
          </a:p>
          <a:p>
            <a:pPr>
              <a:defRPr/>
            </a:pPr>
            <a:endParaRPr lang="cs-CZ" altLang="cs-CZ" sz="2400" dirty="0">
              <a:latin typeface="Arial" charset="0"/>
              <a:cs typeface="Arial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sz="2400" b="1" dirty="0">
              <a:latin typeface="+mn-lt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sz="800" b="1" dirty="0">
              <a:latin typeface="+mn-lt"/>
              <a:cs typeface="+mn-cs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sz="2000" dirty="0">
              <a:latin typeface="+mn-lt"/>
              <a:cs typeface="+mn-cs"/>
            </a:endParaRPr>
          </a:p>
        </p:txBody>
      </p:sp>
      <p:sp>
        <p:nvSpPr>
          <p:cNvPr id="20487" name="TextovéPole 54">
            <a:extLst>
              <a:ext uri="{FF2B5EF4-FFF2-40B4-BE49-F238E27FC236}">
                <a16:creationId xmlns:a16="http://schemas.microsoft.com/office/drawing/2014/main" id="{4E53EC50-EE7E-E7EB-947D-ED490BA6F9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9338" y="206375"/>
            <a:ext cx="7218362" cy="839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cs-CZ" altLang="cs-CZ" sz="5400" dirty="0">
                <a:solidFill>
                  <a:srgbClr val="FFFFFF"/>
                </a:solidFill>
              </a:rPr>
              <a:t>Výzva Cestovní ruch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>
            <a:extLst>
              <a:ext uri="{FF2B5EF4-FFF2-40B4-BE49-F238E27FC236}">
                <a16:creationId xmlns:a16="http://schemas.microsoft.com/office/drawing/2014/main" id="{FA709544-FBAF-4D7A-8C2A-11ED11FDBFD8}"/>
              </a:ext>
            </a:extLst>
          </p:cNvPr>
          <p:cNvSpPr/>
          <p:nvPr/>
        </p:nvSpPr>
        <p:spPr>
          <a:xfrm>
            <a:off x="622300" y="101600"/>
            <a:ext cx="10858500" cy="900113"/>
          </a:xfrm>
          <a:prstGeom prst="rect">
            <a:avLst/>
          </a:prstGeom>
          <a:solidFill>
            <a:srgbClr val="6EB3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>
              <a:solidFill>
                <a:prstClr val="white"/>
              </a:solidFill>
            </a:endParaRP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8D4992CD-31E7-4FA7-844C-562DC6B27056}"/>
              </a:ext>
            </a:extLst>
          </p:cNvPr>
          <p:cNvSpPr/>
          <p:nvPr/>
        </p:nvSpPr>
        <p:spPr>
          <a:xfrm rot="16200000">
            <a:off x="1132682" y="1353343"/>
            <a:ext cx="3606800" cy="9001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>
              <a:solidFill>
                <a:prstClr val="white"/>
              </a:solidFill>
            </a:endParaRPr>
          </a:p>
        </p:txBody>
      </p:sp>
      <p:pic>
        <p:nvPicPr>
          <p:cNvPr id="22532" name="Picture 3" descr="Splav Logo New2">
            <a:extLst>
              <a:ext uri="{FF2B5EF4-FFF2-40B4-BE49-F238E27FC236}">
                <a16:creationId xmlns:a16="http://schemas.microsoft.com/office/drawing/2014/main" id="{C8FA3973-B5AD-B011-CF76-CE1F873209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EFC"/>
              </a:clrFrom>
              <a:clrTo>
                <a:srgbClr val="FFFEF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805"/>
          <a:stretch>
            <a:fillRect/>
          </a:stretch>
        </p:blipFill>
        <p:spPr bwMode="auto">
          <a:xfrm>
            <a:off x="2433638" y="166688"/>
            <a:ext cx="9906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Ovál 8">
            <a:extLst>
              <a:ext uri="{FF2B5EF4-FFF2-40B4-BE49-F238E27FC236}">
                <a16:creationId xmlns:a16="http://schemas.microsoft.com/office/drawing/2014/main" id="{C727642C-17DC-49D6-8470-D582E367C726}"/>
              </a:ext>
            </a:extLst>
          </p:cNvPr>
          <p:cNvSpPr/>
          <p:nvPr/>
        </p:nvSpPr>
        <p:spPr>
          <a:xfrm>
            <a:off x="2290763" y="5319713"/>
            <a:ext cx="1298575" cy="1262062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>
              <a:solidFill>
                <a:prstClr val="white"/>
              </a:solidFill>
            </a:endParaRPr>
          </a:p>
        </p:txBody>
      </p:sp>
      <p:sp>
        <p:nvSpPr>
          <p:cNvPr id="22534" name="TextovéPole 54">
            <a:extLst>
              <a:ext uri="{FF2B5EF4-FFF2-40B4-BE49-F238E27FC236}">
                <a16:creationId xmlns:a16="http://schemas.microsoft.com/office/drawing/2014/main" id="{49424D87-C022-9EF1-5AD0-489EAF1541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8060" y="157641"/>
            <a:ext cx="7723187" cy="757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cs-CZ" altLang="cs-CZ" sz="4800" dirty="0">
                <a:solidFill>
                  <a:srgbClr val="FFFFFF"/>
                </a:solidFill>
                <a:latin typeface="Arial" panose="020B0604020202020204" pitchFamily="34" charset="0"/>
              </a:rPr>
              <a:t>Výzva Kultura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F7FE132E-9B87-4F6D-A466-1A4C9E056C2C}"/>
              </a:ext>
            </a:extLst>
          </p:cNvPr>
          <p:cNvSpPr/>
          <p:nvPr/>
        </p:nvSpPr>
        <p:spPr>
          <a:xfrm>
            <a:off x="606425" y="1265238"/>
            <a:ext cx="10858500" cy="1682750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400" b="1" dirty="0"/>
              <a:t>Alokace – </a:t>
            </a:r>
            <a:r>
              <a:rPr lang="cs-CZ" sz="2400" dirty="0"/>
              <a:t>4,7 mil. Kč</a:t>
            </a:r>
          </a:p>
          <a:p>
            <a:pPr eaLnBrk="1" hangingPunct="1">
              <a:spcBef>
                <a:spcPts val="200"/>
              </a:spcBef>
              <a:defRPr/>
            </a:pPr>
            <a:r>
              <a:rPr lang="cs-CZ" sz="2400" b="1" dirty="0"/>
              <a:t>Příjem</a:t>
            </a:r>
            <a:r>
              <a:rPr lang="cs-CZ" sz="2400" dirty="0"/>
              <a:t> projektů – 15.10.-12.11.2025</a:t>
            </a:r>
          </a:p>
          <a:p>
            <a:pPr eaLnBrk="1" hangingPunct="1">
              <a:spcBef>
                <a:spcPts val="200"/>
              </a:spcBef>
              <a:defRPr/>
            </a:pPr>
            <a:r>
              <a:rPr lang="cs-CZ" altLang="cs-CZ" sz="2400" b="1" dirty="0"/>
              <a:t>CZV na projekt </a:t>
            </a:r>
            <a:r>
              <a:rPr lang="cs-CZ" altLang="cs-CZ" sz="2400" dirty="0"/>
              <a:t>-</a:t>
            </a:r>
            <a:r>
              <a:rPr lang="cs-CZ" altLang="cs-CZ" sz="2400" b="1" dirty="0"/>
              <a:t> </a:t>
            </a:r>
            <a:r>
              <a:rPr lang="cs-CZ" altLang="cs-CZ" sz="2400" dirty="0"/>
              <a:t>300 tis. Kč – 2,5 mil. Kč</a:t>
            </a:r>
          </a:p>
          <a:p>
            <a:pPr marL="171450" indent="-1714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cs-CZ" sz="800" b="1" dirty="0">
              <a:latin typeface="+mn-lt"/>
              <a:cs typeface="+mn-cs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sz="2000" dirty="0">
              <a:latin typeface="+mn-lt"/>
              <a:cs typeface="+mn-cs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6A556CB2-677F-4298-96DA-59BDD2733EE1}"/>
              </a:ext>
            </a:extLst>
          </p:cNvPr>
          <p:cNvSpPr/>
          <p:nvPr/>
        </p:nvSpPr>
        <p:spPr>
          <a:xfrm>
            <a:off x="622300" y="2916238"/>
            <a:ext cx="10979150" cy="3647152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spcBef>
                <a:spcPts val="600"/>
              </a:spcBef>
              <a:defRPr/>
            </a:pPr>
            <a:r>
              <a:rPr lang="cs-CZ" sz="2800" b="1" dirty="0">
                <a:latin typeface="Arial" charset="0"/>
                <a:cs typeface="Arial" charset="0"/>
              </a:rPr>
              <a:t>Oprávnění žadatelé</a:t>
            </a:r>
          </a:p>
          <a:p>
            <a:pPr eaLnBrk="1" hangingPunct="1">
              <a:spcBef>
                <a:spcPts val="600"/>
              </a:spcBef>
              <a:defRPr/>
            </a:pPr>
            <a:r>
              <a:rPr lang="cs-CZ" sz="2400" b="1" dirty="0">
                <a:latin typeface="Arial" charset="0"/>
                <a:cs typeface="Arial" charset="0"/>
              </a:rPr>
              <a:t>Aktivita „Revitalizace kulturních památek“</a:t>
            </a:r>
          </a:p>
          <a:p>
            <a:pPr marL="800100" lvl="1" indent="-342900" eaLnBrk="1" hangingPunct="1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sz="2400" dirty="0">
                <a:latin typeface="Arial" charset="0"/>
                <a:cs typeface="Arial" charset="0"/>
              </a:rPr>
              <a:t>Vlastníci památek</a:t>
            </a:r>
          </a:p>
          <a:p>
            <a:pPr marL="800100" lvl="1" indent="-342900" eaLnBrk="1" hangingPunct="1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sz="2400" dirty="0">
                <a:latin typeface="Arial" charset="0"/>
                <a:cs typeface="Arial" charset="0"/>
              </a:rPr>
              <a:t>Subjekty s právem hospodaření</a:t>
            </a:r>
          </a:p>
          <a:p>
            <a:pPr marL="800100" lvl="1" indent="-342900" eaLnBrk="1" hangingPunct="1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endParaRPr lang="cs-CZ" sz="2400" b="1" dirty="0">
              <a:latin typeface="Arial" charset="0"/>
              <a:cs typeface="Arial" charset="0"/>
            </a:endParaRPr>
          </a:p>
          <a:p>
            <a:pPr eaLnBrk="1" hangingPunct="1">
              <a:spcBef>
                <a:spcPts val="600"/>
              </a:spcBef>
              <a:defRPr/>
            </a:pPr>
            <a:r>
              <a:rPr lang="cs-CZ" sz="2400" b="1" dirty="0">
                <a:latin typeface="Arial" charset="0"/>
                <a:cs typeface="Arial" charset="0"/>
              </a:rPr>
              <a:t>Aktivita „Revitalizace a vybavení městských a obecních muzeí“</a:t>
            </a:r>
          </a:p>
          <a:p>
            <a:pPr marL="800100" lvl="1" indent="-342900" eaLnBrk="1" hangingPunct="1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sz="2400" dirty="0">
                <a:latin typeface="Arial" charset="0"/>
                <a:cs typeface="Arial" charset="0"/>
              </a:rPr>
              <a:t>Obce</a:t>
            </a:r>
          </a:p>
          <a:p>
            <a:pPr marL="800100" lvl="1" indent="-342900" eaLnBrk="1" hangingPunct="1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sz="2400" dirty="0">
                <a:latin typeface="Arial" charset="0"/>
                <a:cs typeface="Arial" charset="0"/>
              </a:rPr>
              <a:t>Organizace zřizované, nebo zakládané obcemi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83fff01c-9ef7-4130-991a-ac5fea0a74b9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FE3A8B435C54C4A9C7F6AEE3F5AFEF1" ma:contentTypeVersion="13" ma:contentTypeDescription="Vytvoří nový dokument" ma:contentTypeScope="" ma:versionID="80705ce8d3e4279e753e4c85ac0c2d4d">
  <xsd:schema xmlns:xsd="http://www.w3.org/2001/XMLSchema" xmlns:xs="http://www.w3.org/2001/XMLSchema" xmlns:p="http://schemas.microsoft.com/office/2006/metadata/properties" xmlns:ns3="83fff01c-9ef7-4130-991a-ac5fea0a74b9" xmlns:ns4="f175dd65-5af2-47ed-9ff1-d52aa446f8a3" targetNamespace="http://schemas.microsoft.com/office/2006/metadata/properties" ma:root="true" ma:fieldsID="a462c5448d8b74fad680ed935d71ea42" ns3:_="" ns4:_="">
    <xsd:import namespace="83fff01c-9ef7-4130-991a-ac5fea0a74b9"/>
    <xsd:import namespace="f175dd65-5af2-47ed-9ff1-d52aa446f8a3"/>
    <xsd:element name="properties">
      <xsd:complexType>
        <xsd:sequence>
          <xsd:element name="documentManagement">
            <xsd:complexType>
              <xsd:all>
                <xsd:element ref="ns3:_activity" minOccurs="0"/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SearchPropertie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SystemTags" minOccurs="0"/>
                <xsd:element ref="ns3:MediaServiceGenerationTime" minOccurs="0"/>
                <xsd:element ref="ns3:MediaServiceEventHashCode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fff01c-9ef7-4130-991a-ac5fea0a74b9" elementFormDefault="qualified">
    <xsd:import namespace="http://schemas.microsoft.com/office/2006/documentManagement/types"/>
    <xsd:import namespace="http://schemas.microsoft.com/office/infopath/2007/PartnerControls"/>
    <xsd:element name="_activity" ma:index="8" nillable="true" ma:displayName="_activity" ma:hidden="true" ma:internalName="_activity">
      <xsd:simpleType>
        <xsd:restriction base="dms:Note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ystemTags" ma:index="17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75dd65-5af2-47ed-9ff1-d52aa446f8a3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BB9F73A-7798-459E-A82C-0053A664B0A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875879C-A5A1-44DE-95D3-29E1723A5875}">
  <ds:schemaRefs>
    <ds:schemaRef ds:uri="http://schemas.microsoft.com/office/2006/metadata/properties"/>
    <ds:schemaRef ds:uri="http://purl.org/dc/dcmitype/"/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http://purl.org/dc/terms/"/>
    <ds:schemaRef ds:uri="http://purl.org/dc/elements/1.1/"/>
    <ds:schemaRef ds:uri="http://schemas.microsoft.com/office/infopath/2007/PartnerControls"/>
    <ds:schemaRef ds:uri="f175dd65-5af2-47ed-9ff1-d52aa446f8a3"/>
    <ds:schemaRef ds:uri="83fff01c-9ef7-4130-991a-ac5fea0a74b9"/>
  </ds:schemaRefs>
</ds:datastoreItem>
</file>

<file path=customXml/itemProps3.xml><?xml version="1.0" encoding="utf-8"?>
<ds:datastoreItem xmlns:ds="http://schemas.openxmlformats.org/officeDocument/2006/customXml" ds:itemID="{B7D55912-F947-4DDA-98DE-A314CB62919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3fff01c-9ef7-4130-991a-ac5fea0a74b9"/>
    <ds:schemaRef ds:uri="f175dd65-5af2-47ed-9ff1-d52aa446f8a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7644</TotalTime>
  <Words>1125</Words>
  <Application>Microsoft Office PowerPoint</Application>
  <PresentationFormat>Širokoúhlá obrazovka</PresentationFormat>
  <Paragraphs>186</Paragraphs>
  <Slides>15</Slides>
  <Notes>15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Wingdings</vt:lpstr>
      <vt:lpstr>Motiv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Kateřina</dc:creator>
  <cp:lastModifiedBy>Petr Olšar</cp:lastModifiedBy>
  <cp:revision>209</cp:revision>
  <cp:lastPrinted>2025-10-16T07:07:00Z</cp:lastPrinted>
  <dcterms:created xsi:type="dcterms:W3CDTF">2015-11-10T06:32:04Z</dcterms:created>
  <dcterms:modified xsi:type="dcterms:W3CDTF">2025-10-16T07:09:07Z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0x010100CFE3A8B435C54C4A9C7F6AEE3F5AFEF1</vt:lpwstr>
  </property>
</Properties>
</file>