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45"/>
  </p:notesMasterIdLst>
  <p:handoutMasterIdLst>
    <p:handoutMasterId r:id="rId46"/>
  </p:handoutMasterIdLst>
  <p:sldIdLst>
    <p:sldId id="471" r:id="rId2"/>
    <p:sldId id="472" r:id="rId3"/>
    <p:sldId id="473" r:id="rId4"/>
    <p:sldId id="474" r:id="rId5"/>
    <p:sldId id="475" r:id="rId6"/>
    <p:sldId id="476" r:id="rId7"/>
    <p:sldId id="477" r:id="rId8"/>
    <p:sldId id="478" r:id="rId9"/>
    <p:sldId id="479" r:id="rId10"/>
    <p:sldId id="480" r:id="rId11"/>
    <p:sldId id="481" r:id="rId12"/>
    <p:sldId id="482" r:id="rId13"/>
    <p:sldId id="483" r:id="rId14"/>
    <p:sldId id="484" r:id="rId15"/>
    <p:sldId id="485" r:id="rId16"/>
    <p:sldId id="486" r:id="rId17"/>
    <p:sldId id="487" r:id="rId18"/>
    <p:sldId id="488" r:id="rId19"/>
    <p:sldId id="489" r:id="rId20"/>
    <p:sldId id="490" r:id="rId21"/>
    <p:sldId id="491" r:id="rId22"/>
    <p:sldId id="492" r:id="rId23"/>
    <p:sldId id="493" r:id="rId24"/>
    <p:sldId id="494" r:id="rId25"/>
    <p:sldId id="495" r:id="rId26"/>
    <p:sldId id="496" r:id="rId27"/>
    <p:sldId id="497" r:id="rId28"/>
    <p:sldId id="498" r:id="rId29"/>
    <p:sldId id="499" r:id="rId30"/>
    <p:sldId id="500" r:id="rId31"/>
    <p:sldId id="501" r:id="rId32"/>
    <p:sldId id="538" r:id="rId33"/>
    <p:sldId id="503" r:id="rId34"/>
    <p:sldId id="504" r:id="rId35"/>
    <p:sldId id="505" r:id="rId36"/>
    <p:sldId id="506" r:id="rId37"/>
    <p:sldId id="507" r:id="rId38"/>
    <p:sldId id="508" r:id="rId39"/>
    <p:sldId id="509" r:id="rId40"/>
    <p:sldId id="539" r:id="rId41"/>
    <p:sldId id="511" r:id="rId42"/>
    <p:sldId id="512" r:id="rId43"/>
    <p:sldId id="513" r:id="rId44"/>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86535" autoAdjust="0"/>
  </p:normalViewPr>
  <p:slideViewPr>
    <p:cSldViewPr showGuides="1">
      <p:cViewPr varScale="1">
        <p:scale>
          <a:sx n="64" d="100"/>
          <a:sy n="64" d="100"/>
        </p:scale>
        <p:origin x="1704" y="72"/>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0F838C8-DDE3-416C-8D96-B17DB27981F3}" type="datetimeFigureOut">
              <a:rPr lang="cs-CZ" smtClean="0"/>
              <a:t>27. 2. 2018</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0BB40A2-CA55-434D-AC0F-0AE141699B4D}" type="slidenum">
              <a:rPr lang="cs-CZ" smtClean="0"/>
              <a:t>‹#›</a:t>
            </a:fld>
            <a:endParaRPr lang="cs-CZ"/>
          </a:p>
        </p:txBody>
      </p:sp>
    </p:spTree>
    <p:extLst>
      <p:ext uri="{BB962C8B-B14F-4D97-AF65-F5344CB8AC3E}">
        <p14:creationId xmlns:p14="http://schemas.microsoft.com/office/powerpoint/2010/main" val="434924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3916EA-B297-4F0B-851D-BD5704B201B7}" type="datetimeFigureOut">
              <a:rPr lang="cs-CZ" smtClean="0"/>
              <a:t>27. 2. 2018</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FB31FA-E905-4016-9D4B-970DF0C7EE08}" type="slidenum">
              <a:rPr lang="cs-CZ" smtClean="0"/>
              <a:t>‹#›</a:t>
            </a:fld>
            <a:endParaRPr lang="cs-CZ" dirty="0"/>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Nutné mít kvalifikovaný elektronický podpis (např. </a:t>
            </a:r>
            <a:r>
              <a:rPr lang="cs-CZ" sz="1200" b="0" i="0" u="none" strike="noStrike" kern="1200" baseline="0" dirty="0" err="1" smtClean="0">
                <a:solidFill>
                  <a:schemeClr val="tx1"/>
                </a:solidFill>
                <a:latin typeface="+mn-lt"/>
                <a:ea typeface="+mn-ea"/>
                <a:cs typeface="+mn-cs"/>
              </a:rPr>
              <a:t>PostSignum</a:t>
            </a:r>
            <a:r>
              <a:rPr lang="cs-CZ" sz="1200" b="0" i="0" u="none" strike="noStrike" kern="1200" baseline="0" dirty="0" smtClean="0">
                <a:solidFill>
                  <a:schemeClr val="tx1"/>
                </a:solidFill>
                <a:latin typeface="+mn-lt"/>
                <a:ea typeface="+mn-ea"/>
                <a:cs typeface="+mn-cs"/>
              </a:rPr>
              <a:t> České pošty) </a:t>
            </a:r>
            <a:r>
              <a:rPr lang="pl-PL" sz="1200" b="0" i="0" u="none" strike="noStrike" kern="1200" baseline="0" dirty="0" smtClean="0">
                <a:solidFill>
                  <a:schemeClr val="tx1"/>
                </a:solidFill>
                <a:latin typeface="+mn-lt"/>
                <a:ea typeface="+mn-ea"/>
                <a:cs typeface="+mn-cs"/>
              </a:rPr>
              <a:t>- platnost certifikátu je 1 rok.</a:t>
            </a:r>
          </a:p>
          <a:p>
            <a:r>
              <a:rPr lang="cs-CZ" sz="1200" b="0" i="0" u="none" strike="noStrike" kern="1200" baseline="0" dirty="0" smtClean="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a:t>
            </a:fld>
            <a:endParaRPr lang="cs-CZ"/>
          </a:p>
        </p:txBody>
      </p:sp>
    </p:spTree>
    <p:extLst>
      <p:ext uri="{BB962C8B-B14F-4D97-AF65-F5344CB8AC3E}">
        <p14:creationId xmlns:p14="http://schemas.microsoft.com/office/powerpoint/2010/main" val="3304211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Základní identifikace specifických cílů je nastavena na úrovni výzvy.</a:t>
            </a:r>
          </a:p>
          <a:p>
            <a:r>
              <a:rPr lang="cs-CZ" b="1" dirty="0" smtClean="0"/>
              <a:t>Název</a:t>
            </a:r>
            <a:r>
              <a:rPr lang="cs-CZ" dirty="0" smtClean="0"/>
              <a:t> – žadatel vybírá z číselníku</a:t>
            </a:r>
          </a:p>
          <a:p>
            <a:r>
              <a:rPr lang="cs-CZ" b="1" dirty="0" smtClean="0"/>
              <a:t>Procentní podíl </a:t>
            </a:r>
            <a:r>
              <a:rPr lang="cs-CZ" dirty="0" smtClean="0"/>
              <a:t>– míra aktivit projektu pod specifickým cílem</a:t>
            </a:r>
          </a:p>
          <a:p>
            <a:pPr lvl="1"/>
            <a:r>
              <a:rPr lang="cs-CZ" dirty="0" smtClean="0"/>
              <a:t>- zadané hodnoty nejsou pro příjemce závazné</a:t>
            </a:r>
          </a:p>
          <a:p>
            <a:pPr lvl="1"/>
            <a:r>
              <a:rPr lang="cs-CZ" dirty="0" smtClean="0"/>
              <a:t>- systém provádí kontrolu součtu procentních podílů jednotlivých cílů</a:t>
            </a:r>
          </a:p>
          <a:p>
            <a:pPr lvl="1"/>
            <a:r>
              <a:rPr lang="cs-CZ" dirty="0" smtClean="0"/>
              <a:t>- určený poměr je využit při automatických rozpadech v oblasti finančního plánu, indikátorů a kategorie intervencí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a:t>
            </a:fld>
            <a:endParaRPr lang="cs-CZ"/>
          </a:p>
        </p:txBody>
      </p:sp>
    </p:spTree>
    <p:extLst>
      <p:ext uri="{BB962C8B-B14F-4D97-AF65-F5344CB8AC3E}">
        <p14:creationId xmlns:p14="http://schemas.microsoft.com/office/powerpoint/2010/main" val="224819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Jaký problém projekt řeší? </a:t>
            </a:r>
            <a:r>
              <a:rPr lang="cs-CZ" dirty="0" smtClean="0"/>
              <a:t>– popis problému, proč ho řeší, koho se týká, důsledky neřešení</a:t>
            </a:r>
          </a:p>
          <a:p>
            <a:r>
              <a:rPr lang="cs-CZ" b="1" dirty="0" smtClean="0"/>
              <a:t>Jaké jsou příčiny problému?</a:t>
            </a:r>
            <a:r>
              <a:rPr lang="cs-CZ" dirty="0" smtClean="0"/>
              <a:t> – popis příčin problému, doklady existence problému, zda byl již v minulosti řešen a s jakým výsledkem</a:t>
            </a:r>
          </a:p>
          <a:p>
            <a:r>
              <a:rPr lang="cs-CZ" b="1" dirty="0" smtClean="0"/>
              <a:t>Co je cílem projektu? </a:t>
            </a:r>
            <a:r>
              <a:rPr lang="cs-CZ" dirty="0" smtClean="0"/>
              <a:t>– cíl/e projektu, provázanost cílů, měřitelnost, jak dosažení cíle řeší problém, jak ověřit dosažení cíle </a:t>
            </a:r>
          </a:p>
          <a:p>
            <a:endParaRPr lang="cs-CZ" b="1" dirty="0" smtClean="0"/>
          </a:p>
          <a:p>
            <a:r>
              <a:rPr lang="cs-CZ" b="1" dirty="0" smtClean="0"/>
              <a:t>Jaká/é změna/y je/jsou v důsledku projektu očekávána/y? </a:t>
            </a:r>
            <a:r>
              <a:rPr lang="cs-CZ" dirty="0" smtClean="0"/>
              <a:t>– co se změní, obecnější než cíl, dopad na cílovou skupinu</a:t>
            </a:r>
          </a:p>
          <a:p>
            <a:pPr>
              <a:buNone/>
            </a:pPr>
            <a:r>
              <a:rPr lang="cs-CZ" altLang="cs-CZ" sz="1200" dirty="0" smtClean="0">
                <a:solidFill>
                  <a:srgbClr val="000000"/>
                </a:solidFill>
              </a:rPr>
              <a:t>- nová kolonka v žádosti, která rozvíjí kolonku „cíle“</a:t>
            </a:r>
          </a:p>
          <a:p>
            <a:pPr>
              <a:buNone/>
            </a:pPr>
            <a:r>
              <a:rPr lang="cs-CZ" altLang="cs-CZ" sz="1200" dirty="0" smtClean="0">
                <a:solidFill>
                  <a:srgbClr val="000000"/>
                </a:solidFill>
              </a:rPr>
              <a:t>- nutí žadatele popsat kvalitativní dopady projektu</a:t>
            </a:r>
          </a:p>
          <a:p>
            <a:pPr>
              <a:buNone/>
            </a:pPr>
            <a:r>
              <a:rPr lang="cs-CZ" altLang="cs-CZ" sz="1200" dirty="0" smtClean="0">
                <a:solidFill>
                  <a:srgbClr val="000000"/>
                </a:solidFill>
              </a:rPr>
              <a:t>- od instrumentálních cílů (cílem je usnadnit přístup rodičům po mateřské dovolené</a:t>
            </a:r>
            <a:r>
              <a:rPr lang="cs-CZ" altLang="cs-CZ" sz="1200" baseline="0" dirty="0" smtClean="0">
                <a:solidFill>
                  <a:srgbClr val="000000"/>
                </a:solidFill>
              </a:rPr>
              <a:t> zpět do pracovního procesu</a:t>
            </a:r>
            <a:r>
              <a:rPr lang="cs-CZ" altLang="cs-CZ" sz="1200" dirty="0" smtClean="0">
                <a:solidFill>
                  <a:srgbClr val="000000"/>
                </a:solidFill>
              </a:rPr>
              <a:t>) k efektům</a:t>
            </a:r>
          </a:p>
          <a:p>
            <a:pPr>
              <a:buNone/>
            </a:pPr>
            <a:r>
              <a:rPr lang="cs-CZ" altLang="cs-CZ" sz="1200" baseline="0" dirty="0" smtClean="0">
                <a:solidFill>
                  <a:srgbClr val="000000"/>
                </a:solidFill>
              </a:rPr>
              <a:t>  </a:t>
            </a:r>
            <a:r>
              <a:rPr lang="cs-CZ" altLang="cs-CZ" sz="1200" dirty="0" smtClean="0">
                <a:solidFill>
                  <a:srgbClr val="000000"/>
                </a:solidFill>
              </a:rPr>
              <a:t>(změnou bude získání pracovního uplatnění</a:t>
            </a:r>
            <a:r>
              <a:rPr lang="cs-CZ" altLang="cs-CZ" sz="1200" baseline="0" dirty="0" smtClean="0">
                <a:solidFill>
                  <a:srgbClr val="000000"/>
                </a:solidFill>
              </a:rPr>
              <a:t> pro rodiče po mateřské dovolené </a:t>
            </a:r>
            <a:r>
              <a:rPr lang="cs-CZ" altLang="cs-CZ" sz="1200" dirty="0" smtClean="0">
                <a:solidFill>
                  <a:srgbClr val="000000"/>
                </a:solidFill>
              </a:rPr>
              <a:t>a sladění rodinného a pracovního života)</a:t>
            </a:r>
          </a:p>
          <a:p>
            <a:pPr>
              <a:buNone/>
            </a:pPr>
            <a:r>
              <a:rPr lang="cs-CZ" altLang="cs-CZ" sz="1200" dirty="0" smtClean="0">
                <a:solidFill>
                  <a:srgbClr val="000000"/>
                </a:solidFill>
              </a:rPr>
              <a:t>- kvantifikovat tu změnu</a:t>
            </a:r>
          </a:p>
          <a:p>
            <a:endParaRPr lang="cs-CZ" b="1" dirty="0" smtClean="0"/>
          </a:p>
          <a:p>
            <a:r>
              <a:rPr lang="cs-CZ" b="1" dirty="0" smtClean="0"/>
              <a:t>Jaké aktivity v projektu budou realizovány? (N) </a:t>
            </a:r>
            <a:r>
              <a:rPr lang="cs-CZ" dirty="0" smtClean="0"/>
              <a:t>– KA jsou dále řešeny na samostatné záložce – lze uvést odkaz na tuto záložku nebo stručný popis. </a:t>
            </a:r>
            <a:r>
              <a:rPr lang="cs-CZ" b="1" dirty="0" smtClean="0"/>
              <a:t>Údaje zde uvedené nesmí být v rozporu s údaji na záložce KA.</a:t>
            </a:r>
          </a:p>
          <a:p>
            <a:r>
              <a:rPr lang="cs-CZ" b="1" dirty="0" smtClean="0"/>
              <a:t>Popis realizačního týmu projektu – </a:t>
            </a:r>
            <a:r>
              <a:rPr lang="cs-CZ" dirty="0" smtClean="0"/>
              <a:t>všechny pozice v RT</a:t>
            </a:r>
            <a:r>
              <a:rPr lang="cs-CZ" b="1" dirty="0" smtClean="0"/>
              <a:t> </a:t>
            </a:r>
            <a:r>
              <a:rPr lang="cs-CZ" dirty="0" smtClean="0"/>
              <a:t>(NN i PN, příjemce i partner)</a:t>
            </a:r>
          </a:p>
          <a:p>
            <a:pPr lvl="1"/>
            <a:r>
              <a:rPr lang="cs-CZ" dirty="0" smtClean="0"/>
              <a:t>- hlavní činnosti</a:t>
            </a:r>
          </a:p>
          <a:p>
            <a:pPr lvl="1"/>
            <a:r>
              <a:rPr lang="cs-CZ" dirty="0" smtClean="0"/>
              <a:t>- rozsah zapojení</a:t>
            </a:r>
          </a:p>
          <a:p>
            <a:pPr lvl="1"/>
            <a:r>
              <a:rPr lang="cs-CZ" dirty="0" smtClean="0"/>
              <a:t>- odborná kapacita (ne konkrétní jména)</a:t>
            </a:r>
          </a:p>
          <a:p>
            <a:pPr marL="457200" lvl="1" indent="0">
              <a:spcAft>
                <a:spcPts val="600"/>
              </a:spcAft>
              <a:buFontTx/>
              <a:buNone/>
            </a:pPr>
            <a:r>
              <a:rPr lang="cs-CZ" dirty="0" smtClean="0"/>
              <a:t>- omezený rozsah pole - samostatná příloha s odkazem</a:t>
            </a:r>
          </a:p>
          <a:p>
            <a:pPr marL="628650" lvl="1" indent="-171450">
              <a:spcAft>
                <a:spcPts val="600"/>
              </a:spcAft>
              <a:buFontTx/>
              <a:buChar char="-"/>
            </a:pPr>
            <a:endParaRPr lang="cs-CZ" dirty="0" smtClean="0"/>
          </a:p>
          <a:p>
            <a:r>
              <a:rPr lang="cs-CZ" b="1" dirty="0" smtClean="0"/>
              <a:t>Jak bude zajištěno šíření výstupů projektu? (N) </a:t>
            </a:r>
            <a:r>
              <a:rPr lang="cs-CZ" dirty="0" smtClean="0"/>
              <a:t>– produkty, povědomí cílové skupiny apod.</a:t>
            </a:r>
          </a:p>
          <a:p>
            <a:r>
              <a:rPr lang="cs-CZ" b="1" dirty="0" smtClean="0"/>
              <a:t>V čem je navržené řešení inovativní? (N) </a:t>
            </a:r>
            <a:r>
              <a:rPr lang="cs-CZ" dirty="0" smtClean="0"/>
              <a:t>- osa 3 OPZ, výzvy zaměřené na sociální inovace.</a:t>
            </a:r>
          </a:p>
          <a:p>
            <a:pPr>
              <a:spcBef>
                <a:spcPts val="450"/>
              </a:spcBef>
              <a:buNone/>
            </a:pPr>
            <a:r>
              <a:rPr lang="cs-CZ" altLang="cs-CZ" sz="1200" dirty="0" smtClean="0">
                <a:solidFill>
                  <a:srgbClr val="000000"/>
                </a:solidFill>
              </a:rPr>
              <a:t>- některé výzvy vyžadují popis toho, v čem je projekt inovativní, v čem je nový, neokoukaný</a:t>
            </a:r>
          </a:p>
          <a:p>
            <a:pPr>
              <a:spcBef>
                <a:spcPts val="450"/>
              </a:spcBef>
              <a:buNone/>
            </a:pPr>
            <a:r>
              <a:rPr lang="cs-CZ" altLang="cs-CZ" sz="1200" dirty="0" smtClean="0">
                <a:solidFill>
                  <a:srgbClr val="000000"/>
                </a:solidFill>
              </a:rPr>
              <a:t>- </a:t>
            </a:r>
            <a:r>
              <a:rPr lang="cs-CZ" altLang="cs-CZ" sz="1200" u="sng" dirty="0" smtClean="0">
                <a:solidFill>
                  <a:srgbClr val="000000"/>
                </a:solidFill>
              </a:rPr>
              <a:t>tři základní roviny inovace:</a:t>
            </a:r>
          </a:p>
          <a:p>
            <a:pPr>
              <a:spcBef>
                <a:spcPts val="450"/>
              </a:spcBef>
              <a:buFont typeface="Wingdings" panose="05000000000000000000" pitchFamily="2" charset="2"/>
              <a:buChar char=""/>
            </a:pPr>
            <a:r>
              <a:rPr lang="cs-CZ" altLang="cs-CZ" sz="1200" dirty="0" smtClean="0">
                <a:solidFill>
                  <a:srgbClr val="000000"/>
                </a:solidFill>
              </a:rPr>
              <a:t> buď zavádíte projektem zcela </a:t>
            </a:r>
            <a:r>
              <a:rPr lang="cs-CZ" altLang="cs-CZ" sz="1200" b="1" dirty="0" smtClean="0">
                <a:solidFill>
                  <a:srgbClr val="000000"/>
                </a:solidFill>
              </a:rPr>
              <a:t>nové služby</a:t>
            </a:r>
            <a:r>
              <a:rPr lang="cs-CZ" altLang="cs-CZ" sz="1200" dirty="0" smtClean="0">
                <a:solidFill>
                  <a:srgbClr val="000000"/>
                </a:solidFill>
              </a:rPr>
              <a:t>, zaplňujete mezeru na trhu</a:t>
            </a:r>
          </a:p>
          <a:p>
            <a:pPr>
              <a:spcBef>
                <a:spcPts val="450"/>
              </a:spcBef>
              <a:buFont typeface="Wingdings" panose="05000000000000000000" pitchFamily="2" charset="2"/>
              <a:buChar char=""/>
            </a:pPr>
            <a:r>
              <a:rPr lang="cs-CZ" altLang="cs-CZ" sz="1200" dirty="0" smtClean="0">
                <a:solidFill>
                  <a:srgbClr val="000000"/>
                </a:solidFill>
              </a:rPr>
              <a:t> nebo existující služby </a:t>
            </a:r>
            <a:r>
              <a:rPr lang="cs-CZ" altLang="cs-CZ" sz="1200" b="1" dirty="0" smtClean="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smtClean="0">
                <a:solidFill>
                  <a:srgbClr val="000000"/>
                </a:solidFill>
              </a:rPr>
              <a:t> nebo vytváříte </a:t>
            </a:r>
            <a:r>
              <a:rPr lang="cs-CZ" altLang="cs-CZ" sz="1200" b="1" dirty="0" smtClean="0">
                <a:solidFill>
                  <a:srgbClr val="000000"/>
                </a:solidFill>
              </a:rPr>
              <a:t>komplex</a:t>
            </a:r>
            <a:r>
              <a:rPr lang="cs-CZ" altLang="cs-CZ" sz="1200" dirty="0" smtClean="0">
                <a:solidFill>
                  <a:srgbClr val="000000"/>
                </a:solidFill>
              </a:rPr>
              <a:t> vzájemně provázaných nebo se doplňujících služeb, který násobí efekt každé jedné služby v takovém komplexu zařazené a mění situaci v místě celkově</a:t>
            </a:r>
          </a:p>
          <a:p>
            <a:endParaRPr lang="cs-CZ" dirty="0" smtClean="0"/>
          </a:p>
          <a:p>
            <a:r>
              <a:rPr lang="cs-CZ" b="1" dirty="0" smtClean="0"/>
              <a:t>Jaká existují rizika projektu? </a:t>
            </a:r>
            <a:r>
              <a:rPr lang="cs-CZ" dirty="0" smtClean="0"/>
              <a:t>– rizika spojená s realizací projektu a návrh jejich řešení. Ta rizika, jejichž vzniku může příjemce předcházet (kapacita cílové skupiny, personální obsazení projektu, finanční zdroje apod.).</a:t>
            </a:r>
          </a:p>
          <a:p>
            <a:pPr marL="457200" lvl="1" indent="0">
              <a:spcAft>
                <a:spcPts val="600"/>
              </a:spcAft>
              <a:buFontTx/>
              <a:buNone/>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12</a:t>
            </a:fld>
            <a:endParaRPr lang="cs-CZ"/>
          </a:p>
        </p:txBody>
      </p:sp>
    </p:spTree>
    <p:extLst>
      <p:ext uri="{BB962C8B-B14F-4D97-AF65-F5344CB8AC3E}">
        <p14:creationId xmlns:p14="http://schemas.microsoft.com/office/powerpoint/2010/main" val="113874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13</a:t>
            </a:fld>
            <a:endParaRPr lang="cs-CZ" dirty="0"/>
          </a:p>
        </p:txBody>
      </p:sp>
    </p:spTree>
    <p:extLst>
      <p:ext uri="{BB962C8B-B14F-4D97-AF65-F5344CB8AC3E}">
        <p14:creationId xmlns:p14="http://schemas.microsoft.com/office/powerpoint/2010/main" val="102244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smtClean="0"/>
              <a:t>Indikátory povinné k naplnění</a:t>
            </a:r>
            <a:r>
              <a:rPr lang="cs-CZ" sz="1200" b="1" u="none" dirty="0" smtClean="0"/>
              <a:t> </a:t>
            </a:r>
            <a:r>
              <a:rPr lang="cs-CZ" sz="1200" dirty="0" smtClean="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smtClean="0">
                <a:solidFill>
                  <a:srgbClr val="FF0000"/>
                </a:solidFill>
              </a:rPr>
              <a:t>Každý projekt musí mít povinně stanovenou nenulovou hodnotu </a:t>
            </a:r>
            <a:r>
              <a:rPr lang="cs-CZ" sz="1200" b="1" dirty="0" smtClean="0">
                <a:solidFill>
                  <a:srgbClr val="FF0000"/>
                </a:solidFill>
              </a:rPr>
              <a:t>minimálně</a:t>
            </a:r>
            <a:r>
              <a:rPr lang="cs-CZ" sz="1200" dirty="0" smtClean="0">
                <a:solidFill>
                  <a:srgbClr val="FF0000"/>
                </a:solidFill>
              </a:rPr>
              <a:t> buď pro indikátor </a:t>
            </a:r>
            <a:r>
              <a:rPr lang="cs-CZ" sz="1200" b="1" dirty="0" smtClean="0">
                <a:solidFill>
                  <a:srgbClr val="FF0000"/>
                </a:solidFill>
              </a:rPr>
              <a:t>6 00 00 - Celkový počet účastníků</a:t>
            </a:r>
            <a:r>
              <a:rPr lang="cs-CZ" sz="1200" dirty="0" smtClean="0">
                <a:solidFill>
                  <a:srgbClr val="FF0000"/>
                </a:solidFill>
              </a:rPr>
              <a:t> nebo </a:t>
            </a:r>
            <a:br>
              <a:rPr lang="cs-CZ" sz="1200" dirty="0" smtClean="0">
                <a:solidFill>
                  <a:srgbClr val="FF0000"/>
                </a:solidFill>
              </a:rPr>
            </a:br>
            <a:r>
              <a:rPr lang="cs-CZ" sz="1200" b="1" dirty="0" smtClean="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smtClean="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smtClean="0">
                <a:solidFill>
                  <a:schemeClr val="tx1"/>
                </a:solidFill>
                <a:effectLst/>
                <a:latin typeface="+mn-lt"/>
                <a:ea typeface="+mn-ea"/>
                <a:cs typeface="+mn-cs"/>
              </a:rPr>
              <a:t>Sledování parametrů týkajících se podpořených osob a související indikátory jsou detailně popsány v 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smtClean="0">
              <a:solidFill>
                <a:schemeClr val="tx1"/>
              </a:solidFill>
              <a:effectLst/>
              <a:latin typeface="+mn-lt"/>
              <a:ea typeface="+mn-ea"/>
              <a:cs typeface="+mn-cs"/>
            </a:endParaRPr>
          </a:p>
          <a:p>
            <a:r>
              <a:rPr lang="cs-CZ" sz="1200" dirty="0" smtClean="0">
                <a:latin typeface="+mn-lt"/>
              </a:rPr>
              <a:t>Žadatel není nucen k tomu, aby všechny osoby byly „účastníky“ a čerpaly povinně podporu nad stanovený limit.</a:t>
            </a:r>
          </a:p>
          <a:p>
            <a:r>
              <a:rPr lang="cs-CZ" sz="1200" dirty="0" smtClean="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smtClean="0">
                <a:latin typeface="+mn-lt"/>
              </a:rPr>
              <a:t>Hodnotitel hodnotí žádost jako celek, nikoli jen s ohledem na plánované hodnoty indikátorů.</a:t>
            </a:r>
          </a:p>
          <a:p>
            <a:r>
              <a:rPr lang="cs-CZ" sz="1200" dirty="0" smtClean="0">
                <a:latin typeface="+mn-lt"/>
              </a:rPr>
              <a:t>Vždy záleží na charakteru projektu, cílové skupiny a plánovaných efektech projektu.</a:t>
            </a:r>
          </a:p>
          <a:p>
            <a:endParaRPr lang="cs-CZ" sz="1200" dirty="0" smtClean="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smtClean="0">
                <a:latin typeface="+mn-lt"/>
                <a:cs typeface="Arial" panose="020B0604020202020204" pitchFamily="34" charset="0"/>
              </a:rPr>
              <a:t>6 00 00 - Celkový počet účastníků  + indikátory </a:t>
            </a:r>
            <a:r>
              <a:rPr lang="cs-CZ" sz="1200" u="sng" dirty="0" smtClean="0">
                <a:latin typeface="+mn-lt"/>
              </a:rPr>
              <a:t>týkající se „účastníků“</a:t>
            </a:r>
          </a:p>
          <a:p>
            <a:pPr marL="504000" lvl="4" indent="0">
              <a:lnSpc>
                <a:spcPct val="100000"/>
              </a:lnSpc>
              <a:spcBef>
                <a:spcPts val="600"/>
              </a:spcBef>
              <a:spcAft>
                <a:spcPts val="600"/>
              </a:spcAft>
              <a:buSzPct val="100000"/>
              <a:buNone/>
            </a:pPr>
            <a:r>
              <a:rPr lang="cs-CZ" sz="1200" dirty="0" smtClean="0">
                <a:latin typeface="+mn-lt"/>
                <a:cs typeface="Arial" panose="020B0604020202020204" pitchFamily="34" charset="0"/>
              </a:rPr>
              <a:t>= </a:t>
            </a:r>
            <a:r>
              <a:rPr lang="cs-CZ" sz="1200" dirty="0" smtClean="0">
                <a:latin typeface="+mn-lt"/>
              </a:rPr>
              <a:t>osoby jednoznačně identifikované, které zároveň překročí hranici pro bagatelní podporu </a:t>
            </a:r>
            <a:r>
              <a:rPr lang="cs-CZ" sz="1200" dirty="0" smtClean="0">
                <a:latin typeface="+mn-lt"/>
                <a:cs typeface="Arial" panose="020B0604020202020204" pitchFamily="34" charset="0"/>
              </a:rPr>
              <a:t>(tj. min. 40 hod., </a:t>
            </a:r>
            <a:r>
              <a:rPr lang="cs-CZ" sz="1200" dirty="0" smtClean="0">
                <a:latin typeface="+mn-lt"/>
              </a:rPr>
              <a:t>z toho min 20 hod. jinou formou než elektronickou</a:t>
            </a:r>
            <a:r>
              <a:rPr lang="cs-CZ" sz="1200" dirty="0" smtClean="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smtClean="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smtClean="0">
                <a:latin typeface="+mn-lt"/>
                <a:cs typeface="Arial" panose="020B0604020202020204" pitchFamily="34" charset="0"/>
              </a:rPr>
              <a:t>Vykazování příjemcem skrze Monitorovací list podpořené osoby v IS ESF </a:t>
            </a:r>
            <a:r>
              <a:rPr lang="cs-CZ" sz="1200" dirty="0" smtClean="0">
                <a:latin typeface="+mn-lt"/>
              </a:rPr>
              <a:t>2014+ (</a:t>
            </a:r>
            <a:r>
              <a:rPr lang="cs-CZ" sz="1200" cap="none" baseline="0" dirty="0" smtClean="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smtClean="0">
                <a:solidFill>
                  <a:srgbClr val="FF0000"/>
                </a:solidFill>
                <a:latin typeface="+mn-lt"/>
                <a:cs typeface="Arial" panose="020B0604020202020204" pitchFamily="34" charset="0"/>
              </a:rPr>
              <a:t>Celkový počet podpořených osob </a:t>
            </a:r>
            <a:r>
              <a:rPr lang="cs-CZ" sz="1200" strike="sngStrike" dirty="0" smtClean="0">
                <a:solidFill>
                  <a:srgbClr val="FF0000"/>
                </a:solidFill>
                <a:latin typeface="+mn-lt"/>
                <a:cs typeface="Arial" panose="020B0604020202020204" pitchFamily="34" charset="0"/>
              </a:rPr>
              <a:t>≠</a:t>
            </a:r>
            <a:r>
              <a:rPr lang="cs-CZ" sz="1200" dirty="0" smtClean="0">
                <a:solidFill>
                  <a:srgbClr val="FF0000"/>
                </a:solidFill>
                <a:latin typeface="+mn-lt"/>
                <a:cs typeface="Arial" panose="020B0604020202020204" pitchFamily="34" charset="0"/>
              </a:rPr>
              <a:t> celkový počet účastníků!! </a:t>
            </a:r>
            <a:r>
              <a:rPr lang="cs-CZ" sz="1200" dirty="0" smtClean="0">
                <a:latin typeface="+mn-lt"/>
              </a:rPr>
              <a:t>(Žadatel předem popíše rozsah skupiny osob, kterou plánuje podpořit, ale která nebude pravděpodobně moci být zahrnuta do dosažených hodnot indikátorů).</a:t>
            </a:r>
            <a:endParaRPr lang="cs-CZ" sz="1200" dirty="0" smtClean="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smtClean="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smtClean="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smtClean="0">
              <a:latin typeface="+mn-lt"/>
              <a:cs typeface="Arial" panose="020B0604020202020204" pitchFamily="34" charset="0"/>
            </a:endParaRPr>
          </a:p>
          <a:p>
            <a:endParaRPr lang="cs-CZ" sz="1200" b="1" dirty="0" smtClean="0"/>
          </a:p>
          <a:p>
            <a:r>
              <a:rPr lang="cs-CZ" sz="1200" b="1" u="sng" dirty="0" smtClean="0"/>
              <a:t>Indikátory povinné k vykazování</a:t>
            </a:r>
            <a:endParaRPr lang="cs-CZ" sz="1200" b="1" dirty="0" smtClean="0"/>
          </a:p>
          <a:p>
            <a:pPr lvl="1"/>
            <a:r>
              <a:rPr lang="cs-CZ" sz="1200" b="1" dirty="0" smtClean="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smtClean="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smtClean="0">
                <a:solidFill>
                  <a:srgbClr val="FF0000"/>
                </a:solidFill>
              </a:rPr>
              <a:t>U indikátoru týkajícího</a:t>
            </a:r>
            <a:r>
              <a:rPr lang="cs-CZ" sz="1200" b="1" baseline="0" dirty="0" smtClean="0">
                <a:solidFill>
                  <a:srgbClr val="FF0000"/>
                </a:solidFill>
              </a:rPr>
              <a:t> se účastníků je cílová hodnota vždy 0, protože se dosažené hodnoty načítají automaticky z IS ESF!!!</a:t>
            </a:r>
          </a:p>
          <a:p>
            <a:pPr marL="0" lvl="1" indent="0">
              <a:lnSpc>
                <a:spcPct val="100000"/>
              </a:lnSpc>
              <a:spcBef>
                <a:spcPts val="600"/>
              </a:spcBef>
              <a:spcAft>
                <a:spcPts val="600"/>
              </a:spcAft>
              <a:buSzPct val="100000"/>
              <a:buFont typeface="Wingdings" panose="05000000000000000000" pitchFamily="2" charset="2"/>
              <a:buNone/>
            </a:pPr>
            <a:endParaRPr lang="cs-CZ" sz="800" dirty="0" smtClean="0"/>
          </a:p>
          <a:p>
            <a:pPr marL="0" lvl="1" indent="0">
              <a:lnSpc>
                <a:spcPct val="100000"/>
              </a:lnSpc>
              <a:spcBef>
                <a:spcPts val="600"/>
              </a:spcBef>
              <a:spcAft>
                <a:spcPts val="600"/>
              </a:spcAft>
              <a:buSzPct val="100000"/>
              <a:buFont typeface="Wingdings" panose="05000000000000000000" pitchFamily="2" charset="2"/>
              <a:buNone/>
            </a:pPr>
            <a:r>
              <a:rPr lang="cs-CZ" sz="1800" dirty="0" smtClean="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smtClean="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smtClean="0"/>
              <a:t>Systém záznamu rozsahu a typu podpory poskytnuté cílovým skupinám projektů</a:t>
            </a:r>
            <a:endParaRPr lang="cs-CZ" dirty="0" smtClean="0"/>
          </a:p>
          <a:p>
            <a:pPr>
              <a:lnSpc>
                <a:spcPct val="100000"/>
              </a:lnSpc>
              <a:buFont typeface="Courier New" panose="02070309020205020404" pitchFamily="49" charset="0"/>
              <a:buNone/>
            </a:pPr>
            <a:endParaRPr lang="cs-CZ" sz="1200" dirty="0" smtClean="0">
              <a:latin typeface="+mn-lt"/>
            </a:endParaRPr>
          </a:p>
          <a:p>
            <a:pPr hangingPunct="0"/>
            <a:r>
              <a:rPr lang="cs-CZ" sz="1200" b="1" kern="1200" dirty="0" smtClean="0">
                <a:solidFill>
                  <a:schemeClr val="tx1"/>
                </a:solidFill>
                <a:effectLst/>
                <a:latin typeface="+mn-lt"/>
                <a:ea typeface="+mn-ea"/>
                <a:cs typeface="+mn-cs"/>
              </a:rPr>
              <a:t>Bagatelní podpora:</a:t>
            </a:r>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smtClean="0">
                <a:solidFill>
                  <a:schemeClr val="tx1"/>
                </a:solidFill>
                <a:effectLst/>
                <a:latin typeface="+mn-lt"/>
                <a:ea typeface="+mn-ea"/>
                <a:cs typeface="+mn-cs"/>
              </a:rPr>
              <a:t>a) získala v daném projektu podporu v rozsahu minimálně </a:t>
            </a:r>
            <a:r>
              <a:rPr lang="cs-CZ" sz="1200" b="1" kern="1200" dirty="0" smtClean="0">
                <a:solidFill>
                  <a:schemeClr val="tx1"/>
                </a:solidFill>
                <a:effectLst/>
                <a:latin typeface="+mn-lt"/>
                <a:ea typeface="+mn-ea"/>
                <a:cs typeface="+mn-cs"/>
              </a:rPr>
              <a:t>40 hodin </a:t>
            </a:r>
            <a:r>
              <a:rPr lang="cs-CZ" sz="1200" kern="1200" dirty="0" smtClean="0">
                <a:solidFill>
                  <a:schemeClr val="tx1"/>
                </a:solidFill>
                <a:effectLst/>
                <a:latin typeface="+mn-lt"/>
                <a:ea typeface="+mn-ea"/>
                <a:cs typeface="+mn-cs"/>
              </a:rPr>
              <a:t>(bez ohledu na počet dílčích podpor, tj. počet dílčích zapojení do projektu) a zároveň</a:t>
            </a:r>
          </a:p>
          <a:p>
            <a:pPr hangingPunct="0"/>
            <a:r>
              <a:rPr lang="cs-CZ" sz="1200" kern="1200" dirty="0" smtClean="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Evidence podpořené osoby:</a:t>
            </a:r>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smtClean="0">
                <a:solidFill>
                  <a:schemeClr val="tx1"/>
                </a:solidFill>
                <a:effectLst/>
                <a:latin typeface="+mn-lt"/>
                <a:ea typeface="+mn-ea"/>
                <a:cs typeface="+mn-cs"/>
                <a:hlinkClick r:id="rId3"/>
              </a:rPr>
              <a:t>www.esfcr.cz</a:t>
            </a:r>
            <a:endParaRPr lang="cs-CZ" sz="1200" kern="1200" dirty="0" smtClean="0">
              <a:solidFill>
                <a:schemeClr val="tx1"/>
              </a:solidFill>
              <a:effectLst/>
              <a:latin typeface="+mn-lt"/>
              <a:ea typeface="+mn-ea"/>
              <a:cs typeface="+mn-cs"/>
            </a:endParaRPr>
          </a:p>
          <a:p>
            <a:pPr hangingPunct="0"/>
            <a:r>
              <a:rPr lang="cs-CZ" sz="1200" u="sng" kern="1200" dirty="0" smtClean="0">
                <a:solidFill>
                  <a:schemeClr val="tx1"/>
                </a:solidFill>
                <a:effectLst/>
                <a:latin typeface="+mn-lt"/>
                <a:ea typeface="+mn-ea"/>
                <a:cs typeface="+mn-cs"/>
              </a:rPr>
              <a:t>https://www.esfcr.cz/</a:t>
            </a:r>
            <a:r>
              <a:rPr lang="cs-CZ" sz="1200" u="sng" kern="1200" dirty="0" err="1" smtClean="0">
                <a:solidFill>
                  <a:schemeClr val="tx1"/>
                </a:solidFill>
                <a:effectLst/>
                <a:latin typeface="+mn-lt"/>
                <a:ea typeface="+mn-ea"/>
                <a:cs typeface="+mn-cs"/>
              </a:rPr>
              <a:t>monitorovani</a:t>
            </a:r>
            <a:r>
              <a:rPr lang="cs-CZ" sz="1200" u="sng" kern="1200" dirty="0" smtClean="0">
                <a:solidFill>
                  <a:schemeClr val="tx1"/>
                </a:solidFill>
                <a:effectLst/>
                <a:latin typeface="+mn-lt"/>
                <a:ea typeface="+mn-ea"/>
                <a:cs typeface="+mn-cs"/>
              </a:rPr>
              <a:t>-</a:t>
            </a:r>
            <a:r>
              <a:rPr lang="cs-CZ" sz="1200" u="sng" kern="1200" dirty="0" err="1" smtClean="0">
                <a:solidFill>
                  <a:schemeClr val="tx1"/>
                </a:solidFill>
                <a:effectLst/>
                <a:latin typeface="+mn-lt"/>
                <a:ea typeface="+mn-ea"/>
                <a:cs typeface="+mn-cs"/>
              </a:rPr>
              <a:t>podporenych</a:t>
            </a:r>
            <a:r>
              <a:rPr lang="cs-CZ" sz="1200" u="sng" kern="1200" dirty="0" smtClean="0">
                <a:solidFill>
                  <a:schemeClr val="tx1"/>
                </a:solidFill>
                <a:effectLst/>
                <a:latin typeface="+mn-lt"/>
                <a:ea typeface="+mn-ea"/>
                <a:cs typeface="+mn-cs"/>
              </a:rPr>
              <a:t>-osob-</a:t>
            </a:r>
            <a:r>
              <a:rPr lang="cs-CZ" sz="1200" u="sng" kern="1200" dirty="0" err="1" smtClean="0">
                <a:solidFill>
                  <a:schemeClr val="tx1"/>
                </a:solidFill>
                <a:effectLst/>
                <a:latin typeface="+mn-lt"/>
                <a:ea typeface="+mn-ea"/>
                <a:cs typeface="+mn-cs"/>
              </a:rPr>
              <a:t>opz</a:t>
            </a:r>
            <a:r>
              <a:rPr lang="cs-CZ" sz="1200" kern="1200" dirty="0" smtClean="0">
                <a:solidFill>
                  <a:schemeClr val="tx1"/>
                </a:solidFill>
                <a:effectLst/>
                <a:latin typeface="+mn-lt"/>
                <a:ea typeface="+mn-ea"/>
                <a:cs typeface="+mn-cs"/>
              </a:rPr>
              <a:t>).</a:t>
            </a:r>
          </a:p>
          <a:p>
            <a:pPr hangingPunct="0"/>
            <a:endParaRPr lang="cs-CZ" sz="120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Monitorovací list podpořené osoby </a:t>
            </a:r>
            <a:r>
              <a:rPr lang="cs-CZ" sz="1200" kern="1200" dirty="0" smtClean="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smtClean="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smtClean="0">
              <a:solidFill>
                <a:schemeClr val="tx1"/>
              </a:solidFill>
              <a:effectLst/>
              <a:latin typeface="+mn-lt"/>
              <a:ea typeface="+mn-ea"/>
              <a:cs typeface="+mn-cs"/>
            </a:endParaRPr>
          </a:p>
          <a:p>
            <a:pPr hangingPunct="0"/>
            <a:r>
              <a:rPr lang="cs-CZ" sz="1200" b="1" u="sng" kern="1200" dirty="0" smtClean="0">
                <a:solidFill>
                  <a:schemeClr val="tx1"/>
                </a:solidFill>
                <a:effectLst/>
                <a:latin typeface="+mn-lt"/>
                <a:ea typeface="+mn-ea"/>
                <a:cs typeface="+mn-cs"/>
              </a:rPr>
              <a:t>Pokyny pro evidenci podpory poskytnuté účastníkům projektů: </a:t>
            </a:r>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smtClean="0">
                <a:solidFill>
                  <a:schemeClr val="tx1"/>
                </a:solidFill>
                <a:effectLst/>
                <a:latin typeface="+mn-lt"/>
                <a:ea typeface="+mn-ea"/>
                <a:cs typeface="+mn-cs"/>
              </a:rPr>
              <a:t>- monitoring osob podpořených projekty OPZ s maximálním využitím existujících dat evidovaných v </a:t>
            </a:r>
            <a:r>
              <a:rPr lang="cs-CZ" sz="1200" kern="1200" dirty="0" err="1" smtClean="0">
                <a:solidFill>
                  <a:schemeClr val="tx1"/>
                </a:solidFill>
                <a:effectLst/>
                <a:latin typeface="+mn-lt"/>
                <a:ea typeface="+mn-ea"/>
                <a:cs typeface="+mn-cs"/>
              </a:rPr>
              <a:t>agendových</a:t>
            </a:r>
            <a:r>
              <a:rPr lang="cs-CZ" sz="1200" kern="1200" dirty="0" smtClean="0">
                <a:solidFill>
                  <a:schemeClr val="tx1"/>
                </a:solidFill>
                <a:effectLst/>
                <a:latin typeface="+mn-lt"/>
                <a:ea typeface="+mn-ea"/>
                <a:cs typeface="+mn-cs"/>
              </a:rPr>
              <a:t> systémech MPSV, které jsou doplňovány sběrem dat od realizátorů jednotlivých projektů;</a:t>
            </a:r>
          </a:p>
          <a:p>
            <a:pPr hangingPunct="0"/>
            <a:r>
              <a:rPr lang="cs-CZ" sz="1200" kern="1200" dirty="0" smtClean="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smtClean="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smtClean="0"/>
          </a:p>
          <a:p>
            <a:pPr lvl="1"/>
            <a:endParaRPr lang="cs-CZ" dirty="0" smtClean="0"/>
          </a:p>
          <a:p>
            <a:r>
              <a:rPr lang="cs-CZ" b="1" u="sng" dirty="0" smtClean="0"/>
              <a:t>VAZBA IS KP14+ a IS ESF 2014+ </a:t>
            </a:r>
          </a:p>
          <a:p>
            <a:endParaRPr lang="cs-CZ"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IS ESF 2014+ </a:t>
            </a:r>
          </a:p>
          <a:p>
            <a:r>
              <a:rPr lang="cs-CZ" dirty="0" smtClean="0"/>
              <a:t>Pro každého účastníka projektu veden záznam.</a:t>
            </a:r>
          </a:p>
          <a:p>
            <a:r>
              <a:rPr lang="cs-CZ" dirty="0" smtClean="0"/>
              <a:t>Rozsah sledovaných údajů (viz Obecná pravidla pro žadatele a příjemce).</a:t>
            </a:r>
          </a:p>
          <a:p>
            <a:r>
              <a:rPr lang="cs-CZ" dirty="0" smtClean="0"/>
              <a:t>Evidence poskytnutých podpor (typ podpory a rozsah podpory - k dispozici výběr z číselníku - bude zveřejněn na webu OPZ).</a:t>
            </a:r>
          </a:p>
          <a:p>
            <a:r>
              <a:rPr lang="cs-CZ" dirty="0" smtClean="0"/>
              <a:t>IS automaticky hlídá u jednotlivých osob limit bagatelní podpory.</a:t>
            </a:r>
          </a:p>
          <a:p>
            <a:r>
              <a:rPr lang="cs-CZ" dirty="0" smtClean="0"/>
              <a:t>IS z vyplněných údajů generuje hodnoty pro všechny indikátory týkající se účastníků a přenáší hodnoty do IS KP14+.</a:t>
            </a:r>
          </a:p>
          <a:p>
            <a:r>
              <a:rPr lang="cs-CZ" dirty="0" smtClean="0"/>
              <a:t>Přímá vazba na externí registry ÚP a ČSSZ.</a:t>
            </a:r>
          </a:p>
          <a:p>
            <a:endParaRPr lang="cs-CZ" dirty="0" smtClean="0"/>
          </a:p>
          <a:p>
            <a:r>
              <a:rPr lang="cs-CZ" b="1" dirty="0" smtClean="0"/>
              <a:t>IS KP14+</a:t>
            </a:r>
          </a:p>
          <a:p>
            <a:r>
              <a:rPr lang="cs-CZ" dirty="0" smtClean="0"/>
              <a:t>Editace pouze hodnot indikátorů netýkajících se účastníků.</a:t>
            </a:r>
          </a:p>
          <a:p>
            <a:r>
              <a:rPr lang="cs-CZ" dirty="0" smtClean="0"/>
              <a:t>Indikátory týkající se účastníků přebírány z IS ESF 2014+ bez možnosti editace.</a:t>
            </a:r>
          </a:p>
          <a:p>
            <a:endParaRPr lang="cs-CZ" dirty="0" smtClean="0"/>
          </a:p>
          <a:p>
            <a:pPr marL="0" lvl="1" indent="0">
              <a:lnSpc>
                <a:spcPts val="2880"/>
              </a:lnSpc>
              <a:spcBef>
                <a:spcPts val="600"/>
              </a:spcBef>
              <a:spcAft>
                <a:spcPts val="600"/>
              </a:spcAft>
              <a:buSzPct val="100000"/>
              <a:buFont typeface="Wingdings" panose="05000000000000000000" pitchFamily="2" charset="2"/>
              <a:buNone/>
            </a:pPr>
            <a:r>
              <a:rPr lang="cs-CZ" sz="2400" b="1" dirty="0" smtClean="0"/>
              <a:t>MS2014+</a:t>
            </a:r>
          </a:p>
          <a:p>
            <a:pPr marL="0" lvl="1" indent="0">
              <a:lnSpc>
                <a:spcPts val="2880"/>
              </a:lnSpc>
              <a:spcBef>
                <a:spcPts val="600"/>
              </a:spcBef>
              <a:spcAft>
                <a:spcPts val="600"/>
              </a:spcAft>
              <a:buSzPct val="100000"/>
              <a:buFont typeface="Wingdings" panose="05000000000000000000" pitchFamily="2" charset="2"/>
              <a:buNone/>
            </a:pPr>
            <a:r>
              <a:rPr lang="cs-CZ" dirty="0" smtClean="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smtClean="0"/>
              <a:t>Indikátory vykazované v rámci </a:t>
            </a:r>
            <a:r>
              <a:rPr lang="cs-CZ" dirty="0" err="1" smtClean="0"/>
              <a:t>ZoR</a:t>
            </a:r>
            <a:endParaRPr lang="cs-CZ" dirty="0" smtClean="0"/>
          </a:p>
          <a:p>
            <a:pPr marL="0" lvl="1" indent="0">
              <a:lnSpc>
                <a:spcPts val="2880"/>
              </a:lnSpc>
              <a:spcBef>
                <a:spcPts val="600"/>
              </a:spcBef>
              <a:spcAft>
                <a:spcPts val="600"/>
              </a:spcAft>
              <a:buSzPct val="100000"/>
              <a:buFont typeface="Wingdings" panose="05000000000000000000" pitchFamily="2" charset="2"/>
              <a:buNone/>
            </a:pPr>
            <a:r>
              <a:rPr lang="cs-CZ" dirty="0" smtClean="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smtClean="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smtClean="0"/>
              <a:t>Indikátory typu „počet projektů“ (žadatel zaškrtne </a:t>
            </a:r>
            <a:r>
              <a:rPr lang="cs-CZ" dirty="0" err="1" smtClean="0"/>
              <a:t>checkbox</a:t>
            </a:r>
            <a:r>
              <a:rPr lang="cs-CZ" dirty="0" smtClean="0"/>
              <a:t> na žádosti o podporu a systém toto propojí s příslušným indikátorem)</a:t>
            </a:r>
          </a:p>
          <a:p>
            <a:endParaRPr lang="cs-CZ" dirty="0" smtClean="0"/>
          </a:p>
          <a:p>
            <a:pPr lvl="1"/>
            <a:endParaRPr lang="cs-CZ" dirty="0" smtClean="0"/>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endParaRPr lang="cs-CZ" sz="1200"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14</a:t>
            </a:fld>
            <a:endParaRPr lang="cs-CZ"/>
          </a:p>
        </p:txBody>
      </p:sp>
    </p:spTree>
    <p:extLst>
      <p:ext uri="{BB962C8B-B14F-4D97-AF65-F5344CB8AC3E}">
        <p14:creationId xmlns:p14="http://schemas.microsoft.com/office/powerpoint/2010/main" val="3378238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15</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17</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Rovné příležitosti a nediskriminace, Udržitelný rozvoj (environmentální indikátory), Rovné příležitosti mužů a žen</a:t>
            </a:r>
            <a:r>
              <a:rPr lang="cs-CZ" dirty="0" smtClean="0"/>
              <a:t> </a:t>
            </a:r>
            <a:r>
              <a:rPr lang="cs-CZ" b="1" dirty="0" smtClean="0"/>
              <a:t>– </a:t>
            </a:r>
            <a:r>
              <a:rPr lang="cs-CZ" dirty="0" smtClean="0"/>
              <a:t>určení vlivu na princip</a:t>
            </a:r>
          </a:p>
          <a:p>
            <a:pPr lvl="1">
              <a:spcAft>
                <a:spcPts val="600"/>
              </a:spcAft>
            </a:pPr>
            <a:r>
              <a:rPr lang="cs-CZ" dirty="0" smtClean="0"/>
              <a:t>Cílené zaměření na horizontální princip - nutno uvést podrobnosti</a:t>
            </a:r>
          </a:p>
          <a:p>
            <a:pPr lvl="1">
              <a:spcAft>
                <a:spcPts val="600"/>
              </a:spcAft>
            </a:pPr>
            <a:r>
              <a:rPr lang="cs-CZ" dirty="0" smtClean="0"/>
              <a:t>Pozitivní vliv na horizontální princip – nutno uvést podrobnosti</a:t>
            </a:r>
          </a:p>
          <a:p>
            <a:pPr lvl="1">
              <a:spcAft>
                <a:spcPts val="600"/>
              </a:spcAft>
            </a:pPr>
            <a:r>
              <a:rPr lang="cs-CZ" dirty="0" smtClean="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smtClean="0"/>
              <a:t>Projekt  zaměřen na udržitelnou zaměstnanost žen a udržitelný postup žen v zaměstnání </a:t>
            </a:r>
            <a:r>
              <a:rPr lang="cs-CZ" sz="2400" dirty="0" smtClean="0"/>
              <a:t>-  </a:t>
            </a:r>
            <a:r>
              <a:rPr lang="cs-CZ" sz="2400" dirty="0" err="1" smtClean="0"/>
              <a:t>Checkbox</a:t>
            </a:r>
            <a:r>
              <a:rPr lang="cs-CZ" sz="2400" dirty="0" smtClean="0"/>
              <a:t> se zaškrtává pouze u projektů, jejichž cílem je udržitelná zaměstnanost žen a udržitelný postup žen v zaměstnání.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18</a:t>
            </a:fld>
            <a:endParaRPr lang="cs-CZ"/>
          </a:p>
        </p:txBody>
      </p:sp>
    </p:spTree>
    <p:extLst>
      <p:ext uri="{BB962C8B-B14F-4D97-AF65-F5344CB8AC3E}">
        <p14:creationId xmlns:p14="http://schemas.microsoft.com/office/powerpoint/2010/main" val="658560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smtClean="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smtClean="0">
                <a:solidFill>
                  <a:schemeClr val="tx1"/>
                </a:solidFill>
                <a:latin typeface="+mn-lt"/>
                <a:ea typeface="+mn-ea"/>
                <a:cs typeface="+mn-cs"/>
              </a:rPr>
              <a:t>Každou další klíčovou aktivitu lze zadat přes tlačítko </a:t>
            </a:r>
            <a:r>
              <a:rPr lang="cs-CZ" sz="1200" b="1" i="0" u="none" strike="noStrike" kern="1200" baseline="0" dirty="0" smtClean="0">
                <a:solidFill>
                  <a:schemeClr val="tx1"/>
                </a:solidFill>
                <a:latin typeface="+mn-lt"/>
                <a:ea typeface="+mn-ea"/>
                <a:cs typeface="+mn-cs"/>
              </a:rPr>
              <a:t>Nový záznam</a:t>
            </a:r>
            <a:r>
              <a:rPr lang="cs-CZ" sz="1200" b="0" i="0" u="none" strike="noStrike" kern="1200" baseline="0" dirty="0" smtClean="0">
                <a:solidFill>
                  <a:schemeClr val="tx1"/>
                </a:solidFill>
                <a:latin typeface="+mn-lt"/>
                <a:ea typeface="+mn-ea"/>
                <a:cs typeface="+mn-cs"/>
              </a:rPr>
              <a:t>. </a:t>
            </a:r>
            <a:endParaRPr lang="cs-CZ" dirty="0" smtClean="0"/>
          </a:p>
          <a:p>
            <a:endParaRPr lang="cs-CZ" dirty="0" smtClean="0"/>
          </a:p>
          <a:p>
            <a:r>
              <a:rPr lang="cs-CZ" dirty="0" smtClean="0"/>
              <a:t>Pole na záložce sice nejsou označena jako povinná pole, přesto byla pro OPZ nastavena kontrola v tom smyslu, že nelze finalizovat projektovou žádost, u které by nebyla vyplněna alespoň 1 klíčová aktivita.</a:t>
            </a:r>
          </a:p>
          <a:p>
            <a:r>
              <a:rPr lang="cs-CZ" sz="2400" dirty="0" smtClean="0"/>
              <a:t>Zadává se každá aktivita zvlášť, po zadání je nutno záznam uložit.</a:t>
            </a:r>
          </a:p>
          <a:p>
            <a:pPr marL="171450" indent="-171450">
              <a:buFontTx/>
              <a:buChar char="-"/>
            </a:pPr>
            <a:r>
              <a:rPr lang="cs-CZ" b="1" dirty="0" smtClean="0"/>
              <a:t>Název</a:t>
            </a:r>
          </a:p>
          <a:p>
            <a:pPr marL="171450" indent="-171450">
              <a:buFontTx/>
              <a:buChar char="-"/>
            </a:pPr>
            <a:r>
              <a:rPr lang="cs-CZ" b="1" dirty="0" smtClean="0"/>
              <a:t>Popis</a:t>
            </a:r>
            <a:r>
              <a:rPr lang="cs-CZ" dirty="0" smtClean="0"/>
              <a:t> – činnosti, způsob provádění, výstupy, časová dotace, provázanost s dalšími KA, apod.</a:t>
            </a:r>
            <a:r>
              <a:rPr lang="cs-CZ" sz="1200" b="0" i="0" u="none" strike="noStrike" kern="1200" baseline="0" dirty="0" smtClean="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smtClean="0"/>
              <a:t>Přehled nákladů </a:t>
            </a:r>
            <a:r>
              <a:rPr lang="cs-CZ" dirty="0" smtClean="0"/>
              <a:t>– přímé náklady, vazba na rozpočet a hodnocení efektivity projektu. </a:t>
            </a:r>
            <a:r>
              <a:rPr lang="cs-CZ" sz="1200" b="0" i="0" u="none" strike="noStrike" kern="1200" baseline="0" dirty="0" smtClean="0">
                <a:solidFill>
                  <a:schemeClr val="tx1"/>
                </a:solidFill>
                <a:latin typeface="+mn-lt"/>
                <a:ea typeface="+mn-ea"/>
                <a:cs typeface="+mn-cs"/>
              </a:rPr>
              <a:t>Uveďte, jaké náklady z přímých způsobilých výdajů, které jsou v rozpočtu projektu (na samostatné záložce) se vztahují k plnění dané klíčové aktivity. POZOR: Provazba popisu klíčové aktivity s rozpočtem je důležitá pro posouzení efektivity projektu. </a:t>
            </a:r>
            <a:endParaRPr lang="cs-CZ" dirty="0" smtClean="0"/>
          </a:p>
          <a:p>
            <a:pPr marL="628650" lvl="1" indent="-171450">
              <a:spcAft>
                <a:spcPts val="600"/>
              </a:spcAft>
              <a:buFontTx/>
              <a:buChar char="-"/>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19</a:t>
            </a:fld>
            <a:endParaRPr lang="cs-CZ"/>
          </a:p>
        </p:txBody>
      </p:sp>
    </p:spTree>
    <p:extLst>
      <p:ext uri="{BB962C8B-B14F-4D97-AF65-F5344CB8AC3E}">
        <p14:creationId xmlns:p14="http://schemas.microsoft.com/office/powerpoint/2010/main" val="3822219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Obsah číselníku nastaven na výzvě.</a:t>
            </a:r>
          </a:p>
          <a:p>
            <a:r>
              <a:rPr lang="cs-CZ" b="1" dirty="0" smtClean="0"/>
              <a:t>Cílová skupina </a:t>
            </a:r>
            <a:r>
              <a:rPr lang="cs-CZ" dirty="0" smtClean="0"/>
              <a:t>– výběr z číselníku</a:t>
            </a:r>
          </a:p>
          <a:p>
            <a:r>
              <a:rPr lang="cs-CZ" b="1" dirty="0" smtClean="0"/>
              <a:t>Popis cílové skupiny </a:t>
            </a:r>
            <a:r>
              <a:rPr lang="cs-CZ" dirty="0" smtClean="0"/>
              <a:t>– identifikace, velikost, struktura, potřeby, zapojení cílové skupiny v průběhu projektu.</a:t>
            </a:r>
          </a:p>
          <a:p>
            <a:r>
              <a:rPr lang="cs-CZ" dirty="0" smtClean="0"/>
              <a:t>Podstatná změna projektu - zahrnutí nové cílové skupiny, tj. rozšíření projektu i na osoby, na které projekt původně zaměřen nebyl.</a:t>
            </a:r>
          </a:p>
          <a:p>
            <a:r>
              <a:rPr lang="cs-CZ" sz="1200" b="0" i="0" u="none" strike="noStrike" kern="1200" baseline="0" dirty="0" smtClean="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smtClean="0">
                <a:solidFill>
                  <a:schemeClr val="tx1"/>
                </a:solidFill>
                <a:latin typeface="+mn-lt"/>
                <a:ea typeface="+mn-ea"/>
                <a:cs typeface="+mn-cs"/>
              </a:rPr>
              <a:t>Po zadání každé cílové skupiny je nutné záložku uložit pomocí tlačítka </a:t>
            </a:r>
            <a:r>
              <a:rPr lang="cs-CZ" sz="1200" b="1" i="0" u="none" strike="noStrike" kern="1200" baseline="0" dirty="0" smtClean="0">
                <a:solidFill>
                  <a:schemeClr val="tx1"/>
                </a:solidFill>
                <a:latin typeface="+mn-lt"/>
                <a:ea typeface="+mn-ea"/>
                <a:cs typeface="+mn-cs"/>
              </a:rPr>
              <a:t>Uložit</a:t>
            </a:r>
            <a:r>
              <a:rPr lang="cs-CZ" sz="1200" b="0" i="0" u="none" strike="noStrike" kern="1200" baseline="0" dirty="0" smtClean="0">
                <a:solidFill>
                  <a:schemeClr val="tx1"/>
                </a:solidFill>
                <a:latin typeface="+mn-lt"/>
                <a:ea typeface="+mn-ea"/>
                <a:cs typeface="+mn-cs"/>
              </a:rPr>
              <a:t>. Uložené údaje se zobrazí v souhrnné tabulce.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20</a:t>
            </a:fld>
            <a:endParaRPr lang="cs-CZ"/>
          </a:p>
        </p:txBody>
      </p:sp>
    </p:spTree>
    <p:extLst>
      <p:ext uri="{BB962C8B-B14F-4D97-AF65-F5344CB8AC3E}">
        <p14:creationId xmlns:p14="http://schemas.microsoft.com/office/powerpoint/2010/main" val="189957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Povolené místo realizace a povolené místo dopadu projektu jsou stanovena ve výzvě.</a:t>
            </a:r>
          </a:p>
          <a:p>
            <a:r>
              <a:rPr lang="cs-CZ" b="1" dirty="0" smtClean="0"/>
              <a:t>Místo realizace</a:t>
            </a:r>
            <a:r>
              <a:rPr lang="cs-CZ" dirty="0" smtClean="0"/>
              <a:t> - realizace aktivit projektu ve prospěch cílových skupin, příp. lokalita, kde vznikají výstupy či výsledky projektu. </a:t>
            </a:r>
            <a:r>
              <a:rPr lang="cs-CZ" b="1" dirty="0" smtClean="0"/>
              <a:t>Detail kraje v ČR. </a:t>
            </a:r>
          </a:p>
          <a:p>
            <a:r>
              <a:rPr lang="cs-CZ" b="1" dirty="0" smtClean="0"/>
              <a:t>Místo dopadu -</a:t>
            </a:r>
            <a:r>
              <a:rPr lang="cs-CZ" dirty="0" smtClean="0"/>
              <a:t> </a:t>
            </a:r>
            <a:r>
              <a:rPr lang="pl-PL" dirty="0" smtClean="0"/>
              <a:t>území, které má z realizace projektu prospěch. Může zahrnovat pouze území, z jehož alokace je daná výzva financována. </a:t>
            </a:r>
            <a:r>
              <a:rPr lang="cs-CZ" b="1" dirty="0" smtClean="0"/>
              <a:t>Detail kraje v ČR. Pouze ČR.</a:t>
            </a:r>
          </a:p>
          <a:p>
            <a:r>
              <a:rPr lang="cs-CZ" dirty="0" smtClean="0"/>
              <a:t>Změna místa realizace nebo území dopadu, které nemají dopad na způsobilost výdajů – nepodstatná změna.</a:t>
            </a:r>
          </a:p>
          <a:p>
            <a:r>
              <a:rPr lang="cs-CZ" sz="1200" b="0" i="0" u="none" strike="noStrike" kern="1200" baseline="0" dirty="0" smtClean="0">
                <a:solidFill>
                  <a:schemeClr val="tx1"/>
                </a:solidFill>
                <a:latin typeface="+mn-lt"/>
                <a:ea typeface="+mn-ea"/>
                <a:cs typeface="+mn-cs"/>
              </a:rPr>
              <a:t>V rámci záložky Umístění vyplní žadatel údaje o tom, kde bude projekt realizován (</a:t>
            </a:r>
            <a:r>
              <a:rPr lang="cs-CZ" sz="1200" b="1" i="0" u="none" strike="noStrike" kern="1200" baseline="0" dirty="0" smtClean="0">
                <a:solidFill>
                  <a:schemeClr val="tx1"/>
                </a:solidFill>
                <a:latin typeface="+mn-lt"/>
                <a:ea typeface="+mn-ea"/>
                <a:cs typeface="+mn-cs"/>
              </a:rPr>
              <a:t>Místo realizace</a:t>
            </a:r>
            <a:r>
              <a:rPr lang="cs-CZ" sz="1200" b="0" i="0" u="none" strike="noStrike" kern="1200" baseline="0" dirty="0" smtClean="0">
                <a:solidFill>
                  <a:schemeClr val="tx1"/>
                </a:solidFill>
                <a:latin typeface="+mn-lt"/>
                <a:ea typeface="+mn-ea"/>
                <a:cs typeface="+mn-cs"/>
              </a:rPr>
              <a:t>) a na jaké území bude mít realizace projektu dopad (</a:t>
            </a:r>
            <a:r>
              <a:rPr lang="cs-CZ" sz="1200" b="1" i="0" u="none" strike="noStrike" kern="1200" baseline="0" dirty="0" smtClean="0">
                <a:solidFill>
                  <a:schemeClr val="tx1"/>
                </a:solidFill>
                <a:latin typeface="+mn-lt"/>
                <a:ea typeface="+mn-ea"/>
                <a:cs typeface="+mn-cs"/>
              </a:rPr>
              <a:t>Dopad projektu</a:t>
            </a:r>
            <a:r>
              <a:rPr lang="cs-CZ" sz="1200" b="0"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21</a:t>
            </a:fld>
            <a:endParaRPr lang="cs-CZ"/>
          </a:p>
        </p:txBody>
      </p:sp>
    </p:spTree>
    <p:extLst>
      <p:ext uri="{BB962C8B-B14F-4D97-AF65-F5344CB8AC3E}">
        <p14:creationId xmlns:p14="http://schemas.microsoft.com/office/powerpoint/2010/main" val="136546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Veškeré žádosti se zasílají jen v elektronické podobě prostřednictvím aplikace IS KP14+.</a:t>
            </a:r>
          </a:p>
          <a:p>
            <a:r>
              <a:rPr lang="cs-CZ" sz="1200" b="0" i="0" u="none" strike="noStrike" kern="1200" baseline="0" dirty="0" smtClean="0">
                <a:solidFill>
                  <a:schemeClr val="tx1"/>
                </a:solidFill>
                <a:latin typeface="+mn-lt"/>
                <a:ea typeface="+mn-ea"/>
                <a:cs typeface="+mn-cs"/>
              </a:rPr>
              <a:t>Nevyžaduje instalaci do PC</a:t>
            </a:r>
          </a:p>
          <a:p>
            <a:r>
              <a:rPr lang="cs-CZ" sz="1200" b="0" i="0" u="none" strike="noStrike" kern="1200" baseline="0" dirty="0" smtClean="0">
                <a:solidFill>
                  <a:schemeClr val="tx1"/>
                </a:solidFill>
                <a:latin typeface="+mn-lt"/>
                <a:ea typeface="+mn-ea"/>
                <a:cs typeface="+mn-cs"/>
              </a:rPr>
              <a:t>Postupovat podle Pokynů k vyplnění Žádosti o podporu </a:t>
            </a:r>
          </a:p>
          <a:p>
            <a:r>
              <a:rPr lang="cs-CZ" sz="1200" b="0" i="0" u="none" strike="noStrike" kern="1200" baseline="0" dirty="0" smtClean="0">
                <a:solidFill>
                  <a:schemeClr val="tx1"/>
                </a:solidFill>
                <a:latin typeface="+mn-lt"/>
                <a:ea typeface="+mn-ea"/>
                <a:cs typeface="+mn-cs"/>
              </a:rPr>
              <a:t>Prostřednictvím IS KP14+ se předkládají také Zprávy o realizaci projektu</a:t>
            </a:r>
          </a:p>
          <a:p>
            <a:r>
              <a:rPr lang="cs-CZ" sz="1200" b="0" i="0" u="none" strike="noStrike" kern="1200" baseline="0" dirty="0" smtClean="0">
                <a:solidFill>
                  <a:schemeClr val="tx1"/>
                </a:solidFill>
                <a:latin typeface="+mn-lt"/>
                <a:ea typeface="+mn-ea"/>
                <a:cs typeface="+mn-cs"/>
              </a:rPr>
              <a:t>  - do 30 pracovních dnů po ukončení každého monitorovacího období (zpravidla 6 měsíců)</a:t>
            </a:r>
          </a:p>
          <a:p>
            <a:endParaRPr lang="cs-CZ" sz="1200" b="0"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a:t>
            </a:fld>
            <a:endParaRPr lang="cs-CZ"/>
          </a:p>
        </p:txBody>
      </p:sp>
    </p:spTree>
    <p:extLst>
      <p:ext uri="{BB962C8B-B14F-4D97-AF65-F5344CB8AC3E}">
        <p14:creationId xmlns:p14="http://schemas.microsoft.com/office/powerpoint/2010/main" val="4280395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Na</a:t>
            </a:r>
            <a:r>
              <a:rPr lang="cs-CZ" b="1" baseline="0" dirty="0" smtClean="0"/>
              <a:t> záložce </a:t>
            </a:r>
            <a:r>
              <a:rPr lang="cs-CZ" b="1" dirty="0" smtClean="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Pole</a:t>
            </a:r>
            <a:r>
              <a:rPr lang="cs-CZ" sz="1200" b="1" i="0" u="none" strike="noStrike" kern="1200" baseline="0" dirty="0" smtClean="0">
                <a:solidFill>
                  <a:schemeClr val="tx1"/>
                </a:solidFill>
                <a:latin typeface="+mn-lt"/>
                <a:ea typeface="+mn-ea"/>
                <a:cs typeface="+mn-cs"/>
              </a:rPr>
              <a:t> Roční obrat (EUR):</a:t>
            </a:r>
          </a:p>
          <a:p>
            <a:r>
              <a:rPr lang="cs-CZ" sz="1200" b="0" i="0" u="none" strike="noStrike" kern="1200" baseline="0" dirty="0" smtClean="0">
                <a:solidFill>
                  <a:schemeClr val="tx1"/>
                </a:solidFill>
                <a:latin typeface="+mn-lt"/>
                <a:ea typeface="+mn-ea"/>
                <a:cs typeface="+mn-cs"/>
              </a:rPr>
              <a:t>Jaké kurzy pro převod měn se používají?</a:t>
            </a:r>
          </a:p>
          <a:p>
            <a:r>
              <a:rPr lang="cs-CZ" sz="1200" b="0" i="0" u="none" strike="noStrike" kern="1200" baseline="0" dirty="0" smtClean="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smtClean="0">
                <a:solidFill>
                  <a:schemeClr val="tx1"/>
                </a:solidFill>
                <a:latin typeface="+mn-lt"/>
                <a:ea typeface="+mn-ea"/>
                <a:cs typeface="+mn-cs"/>
              </a:rPr>
              <a:t>ecb</a:t>
            </a:r>
            <a:r>
              <a:rPr lang="cs-CZ" sz="1200" b="0" i="0" u="none" strike="noStrike" kern="1200" baseline="0" dirty="0" smtClean="0">
                <a:solidFill>
                  <a:schemeClr val="tx1"/>
                </a:solidFill>
                <a:latin typeface="+mn-lt"/>
                <a:ea typeface="+mn-ea"/>
                <a:cs typeface="+mn-cs"/>
              </a:rPr>
              <a:t>/</a:t>
            </a:r>
            <a:r>
              <a:rPr lang="cs-CZ" sz="1200" b="0" i="0" u="none" strike="noStrike" kern="1200" baseline="0" dirty="0" err="1" smtClean="0">
                <a:solidFill>
                  <a:schemeClr val="tx1"/>
                </a:solidFill>
                <a:latin typeface="+mn-lt"/>
                <a:ea typeface="+mn-ea"/>
                <a:cs typeface="+mn-cs"/>
              </a:rPr>
              <a:t>html</a:t>
            </a:r>
            <a:r>
              <a:rPr lang="cs-CZ" sz="1200" b="0" i="0" u="none" strike="noStrike" kern="1200" baseline="0" dirty="0" smtClean="0">
                <a:solidFill>
                  <a:schemeClr val="tx1"/>
                </a:solidFill>
                <a:latin typeface="+mn-lt"/>
                <a:ea typeface="+mn-ea"/>
                <a:cs typeface="+mn-cs"/>
              </a:rPr>
              <a:t>/index.en.html.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poli </a:t>
            </a:r>
            <a:r>
              <a:rPr lang="cs-CZ" sz="1200" b="1" i="0" u="none" strike="noStrike" kern="1200" baseline="0" dirty="0" smtClean="0">
                <a:solidFill>
                  <a:schemeClr val="tx1"/>
                </a:solidFill>
                <a:latin typeface="+mn-lt"/>
                <a:ea typeface="+mn-ea"/>
                <a:cs typeface="+mn-cs"/>
              </a:rPr>
              <a:t>Typ plátce DPH </a:t>
            </a:r>
            <a:r>
              <a:rPr lang="cs-CZ" sz="1200" b="0" i="0" u="none" strike="noStrike" kern="1200" baseline="0" dirty="0" smtClean="0">
                <a:solidFill>
                  <a:schemeClr val="tx1"/>
                </a:solidFill>
                <a:latin typeface="+mn-lt"/>
                <a:ea typeface="+mn-ea"/>
                <a:cs typeface="+mn-cs"/>
              </a:rPr>
              <a:t>se vybírá z číselníku: </a:t>
            </a:r>
          </a:p>
          <a:p>
            <a:r>
              <a:rPr lang="cs-CZ" sz="1200" b="0" i="0" u="none" strike="noStrike" kern="1200" baseline="0" dirty="0" smtClean="0">
                <a:solidFill>
                  <a:schemeClr val="tx1"/>
                </a:solidFill>
                <a:latin typeface="+mn-lt"/>
                <a:ea typeface="+mn-ea"/>
                <a:cs typeface="+mn-cs"/>
              </a:rPr>
              <a:t> Nejsem plátce DPH </a:t>
            </a:r>
          </a:p>
          <a:p>
            <a:r>
              <a:rPr lang="cs-CZ" sz="1200" b="0" i="0" u="none" strike="noStrike" kern="1200" baseline="0" dirty="0" smtClean="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smtClean="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POZOR: </a:t>
            </a:r>
            <a:r>
              <a:rPr lang="cs-CZ" sz="1200" b="0" i="0" u="none" strike="noStrike" kern="1200" baseline="0" dirty="0" smtClean="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smtClean="0">
                <a:solidFill>
                  <a:schemeClr val="tx1"/>
                </a:solidFill>
                <a:latin typeface="+mn-lt"/>
                <a:ea typeface="+mn-ea"/>
                <a:cs typeface="+mn-cs"/>
              </a:rPr>
              <a:t>relevantní je pouze pro žadatele/příjemce a partnera s finančním příspěvkem</a:t>
            </a:r>
            <a:r>
              <a:rPr lang="cs-CZ" sz="1200" b="0"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práv a povinností – RPP (gestorem je Ministerstvo </a:t>
            </a:r>
            <a:r>
              <a:rPr lang="cs-CZ" smtClean="0"/>
              <a:t>vnitra)</a:t>
            </a:r>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22</a:t>
            </a:fld>
            <a:endParaRPr lang="cs-CZ"/>
          </a:p>
        </p:txBody>
      </p:sp>
    </p:spTree>
    <p:extLst>
      <p:ext uri="{BB962C8B-B14F-4D97-AF65-F5344CB8AC3E}">
        <p14:creationId xmlns:p14="http://schemas.microsoft.com/office/powerpoint/2010/main" val="4029597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Osoby subjektu </a:t>
            </a:r>
            <a:r>
              <a:rPr lang="cs-CZ" dirty="0" smtClean="0"/>
              <a:t>–</a:t>
            </a:r>
            <a:r>
              <a:rPr lang="cs-CZ" baseline="0" dirty="0" smtClean="0"/>
              <a:t> </a:t>
            </a:r>
            <a:r>
              <a:rPr lang="cs-CZ" dirty="0" smtClean="0"/>
              <a:t>musí být zadán statutární zástupce a hlavní kontaktní osoba – jméno, příjmení, telefon, e-mail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23</a:t>
            </a:fld>
            <a:endParaRPr lang="cs-CZ"/>
          </a:p>
        </p:txBody>
      </p:sp>
    </p:spTree>
    <p:extLst>
      <p:ext uri="{BB962C8B-B14F-4D97-AF65-F5344CB8AC3E}">
        <p14:creationId xmlns:p14="http://schemas.microsoft.com/office/powerpoint/2010/main" val="24619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Účty subjektu – až při tvorbě právního aktu.</a:t>
            </a:r>
          </a:p>
          <a:p>
            <a:r>
              <a:rPr lang="cs-CZ" dirty="0" smtClean="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24</a:t>
            </a:fld>
            <a:endParaRPr lang="cs-CZ"/>
          </a:p>
        </p:txBody>
      </p:sp>
    </p:spTree>
    <p:extLst>
      <p:ext uri="{BB962C8B-B14F-4D97-AF65-F5344CB8AC3E}">
        <p14:creationId xmlns:p14="http://schemas.microsoft.com/office/powerpoint/2010/main" val="1093369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Základní struktura rozpočtu </a:t>
            </a:r>
            <a:r>
              <a:rPr lang="cs-CZ" dirty="0" smtClean="0"/>
              <a:t>je stanovená (viz </a:t>
            </a:r>
            <a:r>
              <a:rPr lang="cs-CZ" i="1" dirty="0" smtClean="0"/>
              <a:t>Pokyny k vyplnění</a:t>
            </a:r>
            <a:r>
              <a:rPr lang="cs-CZ" dirty="0" smtClean="0"/>
              <a:t>), žadatel rozpočet specifikuje řádky v nižší úrovni struktury.</a:t>
            </a:r>
          </a:p>
          <a:p>
            <a:r>
              <a:rPr lang="cs-CZ" dirty="0" smtClean="0"/>
              <a:t>Potřebné být konkrétní (posouzení efektivity a hospodárnosti).</a:t>
            </a:r>
          </a:p>
          <a:p>
            <a:r>
              <a:rPr lang="cs-CZ" dirty="0" smtClean="0"/>
              <a:t>Zpracovává se jeden rozpočet (nedělá se detail po subjektech, ani detail na kalendářní roky).</a:t>
            </a:r>
          </a:p>
          <a:p>
            <a:r>
              <a:rPr lang="cs-CZ" dirty="0" smtClean="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25</a:t>
            </a:fld>
            <a:endParaRPr lang="cs-CZ"/>
          </a:p>
        </p:txBody>
      </p:sp>
    </p:spTree>
    <p:extLst>
      <p:ext uri="{BB962C8B-B14F-4D97-AF65-F5344CB8AC3E}">
        <p14:creationId xmlns:p14="http://schemas.microsoft.com/office/powerpoint/2010/main" val="3203272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26</a:t>
            </a:fld>
            <a:endParaRPr lang="cs-CZ"/>
          </a:p>
        </p:txBody>
      </p:sp>
    </p:spTree>
    <p:extLst>
      <p:ext uri="{BB962C8B-B14F-4D97-AF65-F5344CB8AC3E}">
        <p14:creationId xmlns:p14="http://schemas.microsoft.com/office/powerpoint/2010/main" val="1615792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Vyplněný rozpočet na žádosti o podporu je podkladem pro Přehled zdrojů financování. Rozpad na jednotlivé zdroje financování provádí systém na pokyn uživatele. </a:t>
            </a:r>
          </a:p>
          <a:p>
            <a:r>
              <a:rPr lang="cs-CZ" dirty="0" smtClean="0"/>
              <a:t>Žadatel uvádí </a:t>
            </a:r>
            <a:r>
              <a:rPr lang="cs-CZ" b="1" dirty="0" smtClean="0"/>
              <a:t>% spolufinancování</a:t>
            </a:r>
            <a:r>
              <a:rPr lang="cs-CZ" dirty="0" smtClean="0"/>
              <a:t> ze svých zdrojů a typ zdrojů</a:t>
            </a:r>
            <a:r>
              <a:rPr lang="cs-CZ" baseline="0" dirty="0" smtClean="0"/>
              <a:t> - </a:t>
            </a:r>
            <a:r>
              <a:rPr lang="cs-CZ" dirty="0" smtClean="0"/>
              <a:t>% pro vlastní zdroj.</a:t>
            </a:r>
          </a:p>
          <a:p>
            <a:r>
              <a:rPr lang="cs-CZ" dirty="0" smtClean="0"/>
              <a:t>U některých právních forem je automaticky doplněno, z jaké kategorie financí je vlastní zdroj (např. rozpočet obce, jiné národní zdroje), u některých právních forem to nebylo možné stanovit (žadatel to musí upřesnit sám).</a:t>
            </a:r>
          </a:p>
          <a:p>
            <a:endParaRPr lang="cs-CZ" dirty="0" smtClean="0"/>
          </a:p>
          <a:p>
            <a:r>
              <a:rPr lang="cs-CZ" sz="1200" b="0" i="0" u="none" strike="noStrike" kern="1200" baseline="0" dirty="0" smtClean="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smtClean="0">
                <a:solidFill>
                  <a:schemeClr val="tx1"/>
                </a:solidFill>
                <a:latin typeface="+mn-lt"/>
                <a:ea typeface="+mn-ea"/>
                <a:cs typeface="+mn-cs"/>
              </a:rPr>
              <a:t>Jiné peněžní příjmy</a:t>
            </a:r>
            <a:r>
              <a:rPr lang="cs-CZ" sz="1200" b="0" i="0" u="none" strike="noStrike" kern="1200" baseline="0" dirty="0" smtClean="0">
                <a:solidFill>
                  <a:schemeClr val="tx1"/>
                </a:solidFill>
                <a:latin typeface="+mn-lt"/>
                <a:ea typeface="+mn-ea"/>
                <a:cs typeface="+mn-cs"/>
              </a:rPr>
              <a:t>. </a:t>
            </a:r>
            <a:endParaRPr lang="cs-CZ" dirty="0" smtClean="0"/>
          </a:p>
          <a:p>
            <a:r>
              <a:rPr lang="cs-CZ" dirty="0" smtClean="0"/>
              <a:t>Žadatel uvádí </a:t>
            </a:r>
            <a:r>
              <a:rPr lang="cs-CZ" b="1" dirty="0" smtClean="0"/>
              <a:t>Jiné peněžní příjmy </a:t>
            </a:r>
            <a:r>
              <a:rPr lang="cs-CZ" dirty="0" smtClean="0"/>
              <a:t>(JPP).</a:t>
            </a:r>
          </a:p>
          <a:p>
            <a:r>
              <a:rPr lang="cs-CZ" dirty="0" smtClean="0"/>
              <a:t>Uvádí se ČISTÉ příjmy, tj. ty, které jsou nad rámec výdajů za zdroje příjemce.</a:t>
            </a:r>
          </a:p>
          <a:p>
            <a:r>
              <a:rPr lang="cs-CZ" dirty="0" smtClean="0"/>
              <a:t>Kategorie </a:t>
            </a:r>
            <a:r>
              <a:rPr lang="cs-CZ" b="1" dirty="0" smtClean="0"/>
              <a:t>Příjmy podle čl. 61 </a:t>
            </a:r>
            <a:r>
              <a:rPr lang="cs-CZ" dirty="0" smtClean="0"/>
              <a:t>nejsou pro ESF projekty relevantní.</a:t>
            </a:r>
          </a:p>
          <a:p>
            <a:r>
              <a:rPr lang="cs-CZ" dirty="0" smtClean="0"/>
              <a:t>Na základě % vlastního zdroje a JPP se provede rozpad celkových způsobilých výdajů (z rozpočtu) na jednotlivé zdroje financování.</a:t>
            </a:r>
          </a:p>
          <a:p>
            <a:r>
              <a:rPr lang="cs-CZ" dirty="0" smtClean="0"/>
              <a:t>Při změně celkových způsobilých výdajů v rozpočtu je nutné znovu provést rozpad (hlídá finalizační kontrola).</a:t>
            </a:r>
          </a:p>
          <a:p>
            <a:endParaRPr lang="cs-CZ" dirty="0" smtClean="0"/>
          </a:p>
          <a:p>
            <a:r>
              <a:rPr lang="cs-CZ" sz="1200" b="1" i="0" u="none" strike="noStrike" kern="1200" baseline="0" dirty="0" smtClean="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smtClean="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smtClean="0">
                <a:solidFill>
                  <a:schemeClr val="tx1"/>
                </a:solidFill>
                <a:latin typeface="+mn-lt"/>
                <a:ea typeface="+mn-ea"/>
                <a:cs typeface="+mn-cs"/>
              </a:rPr>
              <a:t>Národní soukromé zdroje. </a:t>
            </a:r>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27</a:t>
            </a:fld>
            <a:endParaRPr lang="cs-CZ"/>
          </a:p>
        </p:txBody>
      </p:sp>
    </p:spTree>
    <p:extLst>
      <p:ext uri="{BB962C8B-B14F-4D97-AF65-F5344CB8AC3E}">
        <p14:creationId xmlns:p14="http://schemas.microsoft.com/office/powerpoint/2010/main" val="4069932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Vytváří žadatel ručně nebo</a:t>
            </a:r>
            <a:r>
              <a:rPr lang="cs-CZ" baseline="0" dirty="0" smtClean="0"/>
              <a:t> se</a:t>
            </a:r>
            <a:r>
              <a:rPr lang="cs-CZ" dirty="0" smtClean="0"/>
              <a:t> vygeneruje automaticky (pokud vyhlašovatel na výzvě aktivoval automatické generování).</a:t>
            </a:r>
          </a:p>
          <a:p>
            <a:r>
              <a:rPr lang="cs-CZ" dirty="0" smtClean="0"/>
              <a:t>Obsahuje tolik řádků, kolik žádostí o platbu se na projektu dá předpokládat (obecně 1x za 6 měsíců); případně se upraví před vydáním právního aktu či následně.</a:t>
            </a:r>
          </a:p>
          <a:p>
            <a:endParaRPr lang="cs-CZ" dirty="0" smtClean="0"/>
          </a:p>
          <a:p>
            <a:r>
              <a:rPr lang="cs-CZ" dirty="0" smtClean="0"/>
              <a:t>EX ANTE: pole </a:t>
            </a:r>
            <a:r>
              <a:rPr lang="cs-CZ" b="1" dirty="0" smtClean="0"/>
              <a:t>Záloha – plán pro zálohu </a:t>
            </a:r>
            <a:r>
              <a:rPr lang="cs-CZ" dirty="0" smtClean="0"/>
              <a:t>a </a:t>
            </a:r>
            <a:r>
              <a:rPr lang="cs-CZ" b="1" dirty="0" smtClean="0"/>
              <a:t>Vyúčtování – plán pro vyúčtování zálohy</a:t>
            </a:r>
          </a:p>
          <a:p>
            <a:r>
              <a:rPr lang="cs-CZ" dirty="0" smtClean="0"/>
              <a:t>EX POST:  pole </a:t>
            </a:r>
            <a:r>
              <a:rPr lang="cs-CZ" b="1" dirty="0" smtClean="0"/>
              <a:t>Vyúčtování – plán</a:t>
            </a:r>
            <a:endParaRPr lang="cs-CZ" dirty="0" smtClean="0"/>
          </a:p>
          <a:p>
            <a:r>
              <a:rPr lang="cs-CZ" dirty="0" smtClean="0"/>
              <a:t>Uvádí se částky za všechny zdroje financování projektu (včetně případných vlastních zdrojů žadatele).</a:t>
            </a:r>
          </a:p>
          <a:p>
            <a:endParaRPr lang="cs-CZ" dirty="0" smtClean="0"/>
          </a:p>
          <a:p>
            <a:r>
              <a:rPr lang="cs-CZ" b="1" dirty="0" smtClean="0"/>
              <a:t>Uvádí se datum předložení žádosti o platbu:</a:t>
            </a:r>
          </a:p>
          <a:p>
            <a:pPr lvl="1"/>
            <a:r>
              <a:rPr lang="cs-CZ" dirty="0" smtClean="0"/>
              <a:t>- předkládané v průběhu realizace projektu 1 měsíc od konce monitorovacího období</a:t>
            </a:r>
          </a:p>
          <a:p>
            <a:pPr lvl="1"/>
            <a:r>
              <a:rPr lang="cs-CZ" dirty="0" smtClean="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smtClean="0"/>
              <a:t>Finanční plán musí odpovídat celkovým způsobilým výdajům v rozpočtu (hlídá finalizační kontrola).</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28</a:t>
            </a:fld>
            <a:endParaRPr lang="cs-CZ"/>
          </a:p>
        </p:txBody>
      </p:sp>
    </p:spTree>
    <p:extLst>
      <p:ext uri="{BB962C8B-B14F-4D97-AF65-F5344CB8AC3E}">
        <p14:creationId xmlns:p14="http://schemas.microsoft.com/office/powerpoint/2010/main" val="3854531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Oblast Veřejných zakázek se zaktivuje po zaškrtnutí </a:t>
            </a:r>
            <a:r>
              <a:rPr lang="cs-CZ" sz="1200" b="0" i="0" u="none" strike="noStrike" kern="1200" baseline="0" dirty="0" err="1" smtClean="0">
                <a:solidFill>
                  <a:schemeClr val="tx1"/>
                </a:solidFill>
                <a:latin typeface="+mn-lt"/>
                <a:ea typeface="+mn-ea"/>
                <a:cs typeface="+mn-cs"/>
              </a:rPr>
              <a:t>checkboxu</a:t>
            </a:r>
            <a:r>
              <a:rPr lang="cs-CZ" sz="1200" b="0" i="0" u="none" strike="noStrike" kern="1200" baseline="0" dirty="0" smtClean="0">
                <a:solidFill>
                  <a:schemeClr val="tx1"/>
                </a:solidFill>
                <a:latin typeface="+mn-lt"/>
                <a:ea typeface="+mn-ea"/>
                <a:cs typeface="+mn-cs"/>
              </a:rPr>
              <a:t> Realizace zadávacích řízení na projektu na záložce Projekt (sekce Identifikace projektu) a uložení této změny. </a:t>
            </a:r>
          </a:p>
          <a:p>
            <a:r>
              <a:rPr lang="cs-CZ" sz="1200" b="0" i="0" u="none" strike="noStrike" kern="1200" baseline="0" dirty="0" smtClean="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smtClean="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smtClean="0">
                <a:solidFill>
                  <a:schemeClr val="tx1"/>
                </a:solidFill>
                <a:latin typeface="+mn-lt"/>
                <a:ea typeface="+mn-ea"/>
                <a:cs typeface="+mn-cs"/>
              </a:rPr>
              <a:t> Veřejné zakázky </a:t>
            </a:r>
          </a:p>
          <a:p>
            <a:r>
              <a:rPr lang="cs-CZ" sz="1200" b="0" i="0" u="none" strike="noStrike" kern="1200" baseline="0" dirty="0" smtClean="0">
                <a:solidFill>
                  <a:schemeClr val="tx1"/>
                </a:solidFill>
                <a:latin typeface="+mn-lt"/>
                <a:ea typeface="+mn-ea"/>
                <a:cs typeface="+mn-cs"/>
              </a:rPr>
              <a:t> Hodnocení a odvolání </a:t>
            </a:r>
          </a:p>
          <a:p>
            <a:r>
              <a:rPr lang="cs-CZ" sz="1200" b="0" i="0" u="none" strike="noStrike" kern="1200" baseline="0" dirty="0" smtClean="0">
                <a:solidFill>
                  <a:schemeClr val="tx1"/>
                </a:solidFill>
                <a:latin typeface="+mn-lt"/>
                <a:ea typeface="+mn-ea"/>
                <a:cs typeface="+mn-cs"/>
              </a:rPr>
              <a:t> Návrh/podnět na ÚOHS </a:t>
            </a:r>
          </a:p>
          <a:p>
            <a:r>
              <a:rPr lang="cs-CZ" sz="1200" b="0" i="0" u="none" strike="noStrike" kern="1200" baseline="0" dirty="0" smtClean="0">
                <a:solidFill>
                  <a:schemeClr val="tx1"/>
                </a:solidFill>
                <a:latin typeface="+mn-lt"/>
                <a:ea typeface="+mn-ea"/>
                <a:cs typeface="+mn-cs"/>
              </a:rPr>
              <a:t> Údaje o smlouvě/dodatku </a:t>
            </a:r>
          </a:p>
          <a:p>
            <a:r>
              <a:rPr lang="cs-CZ" sz="1200" b="0" i="0" u="none" strike="noStrike" kern="1200" baseline="0" dirty="0" smtClean="0">
                <a:solidFill>
                  <a:schemeClr val="tx1"/>
                </a:solidFill>
                <a:latin typeface="+mn-lt"/>
                <a:ea typeface="+mn-ea"/>
                <a:cs typeface="+mn-cs"/>
              </a:rPr>
              <a:t> Přílohy k VZ </a:t>
            </a:r>
            <a:endParaRPr lang="cs-CZ" sz="1200" b="1" i="0" u="none" strike="noStrike" kern="1200" baseline="0" dirty="0" smtClean="0">
              <a:solidFill>
                <a:schemeClr val="tx1"/>
              </a:solidFill>
              <a:latin typeface="+mn-lt"/>
              <a:ea typeface="+mn-ea"/>
              <a:cs typeface="+mn-cs"/>
            </a:endParaRPr>
          </a:p>
          <a:p>
            <a:endParaRPr lang="cs-CZ" sz="2200" dirty="0" smtClean="0"/>
          </a:p>
          <a:p>
            <a:r>
              <a:rPr lang="cs-CZ" sz="2200" b="1" dirty="0" smtClean="0"/>
              <a:t>V IS KP14+ se k zakázkám vyplňují záložky</a:t>
            </a:r>
          </a:p>
          <a:p>
            <a:pPr lvl="1"/>
            <a:r>
              <a:rPr lang="cs-CZ" dirty="0" smtClean="0"/>
              <a:t>1) Veřejné zakázky, 2) Údaje o smlouvě/dodatku, 3) Hodnocení a odvolání, 4) Návrh/podnět na ÚOHS, 5) Přílohy k VZ </a:t>
            </a:r>
          </a:p>
          <a:p>
            <a:r>
              <a:rPr lang="cs-CZ" sz="2200" dirty="0" smtClean="0"/>
              <a:t>Záložka</a:t>
            </a:r>
            <a:r>
              <a:rPr lang="cs-CZ" sz="2200" b="1" dirty="0" smtClean="0"/>
              <a:t> Údaje o smlouvě/dodatku </a:t>
            </a:r>
          </a:p>
          <a:p>
            <a:pPr lvl="1"/>
            <a:r>
              <a:rPr lang="cs-CZ" dirty="0" smtClean="0"/>
              <a:t>Zakládá se každá podepsaná smlouva i dodatek</a:t>
            </a:r>
          </a:p>
          <a:p>
            <a:r>
              <a:rPr lang="cs-CZ" sz="2200" dirty="0" smtClean="0"/>
              <a:t>Záložka </a:t>
            </a:r>
            <a:r>
              <a:rPr lang="cs-CZ" sz="2200" b="1" dirty="0" smtClean="0"/>
              <a:t>Hodnocení a odvolání </a:t>
            </a:r>
          </a:p>
          <a:p>
            <a:pPr lvl="1"/>
            <a:r>
              <a:rPr lang="cs-CZ" dirty="0" smtClean="0"/>
              <a:t>Údaje o procesu zadávání a také o vybraném dodavateli</a:t>
            </a:r>
          </a:p>
          <a:p>
            <a:pPr lvl="1"/>
            <a:r>
              <a:rPr lang="cs-CZ" dirty="0" smtClean="0"/>
              <a:t>Dodavatel musí být nejprve zaevidován mezi SUBJEKTY  projektu</a:t>
            </a:r>
          </a:p>
          <a:p>
            <a:pPr lvl="1"/>
            <a:r>
              <a:rPr lang="cs-CZ" dirty="0" smtClean="0"/>
              <a:t>Lze vyplnit údaje k případným námitkám vzneseným k zadavateli </a:t>
            </a:r>
          </a:p>
          <a:p>
            <a:r>
              <a:rPr lang="cs-CZ" sz="2200" dirty="0" smtClean="0"/>
              <a:t>Záložka</a:t>
            </a:r>
            <a:r>
              <a:rPr lang="cs-CZ" sz="2200" b="1" dirty="0" smtClean="0"/>
              <a:t> Návrh/podnět na ÚOHS </a:t>
            </a:r>
          </a:p>
          <a:p>
            <a:pPr lvl="1"/>
            <a:r>
              <a:rPr lang="cs-CZ" dirty="0" smtClean="0"/>
              <a:t>Eviduje se agenda týkající se řízení ze strany ÚOHS</a:t>
            </a:r>
          </a:p>
          <a:p>
            <a:r>
              <a:rPr lang="cs-CZ" sz="2200" dirty="0" smtClean="0"/>
              <a:t>Záložka </a:t>
            </a:r>
            <a:r>
              <a:rPr lang="cs-CZ" sz="2200" b="1" dirty="0" smtClean="0"/>
              <a:t>Přílohy k VZ </a:t>
            </a:r>
            <a:endParaRPr lang="cs-CZ" sz="2200" dirty="0" smtClean="0"/>
          </a:p>
          <a:p>
            <a:pPr lvl="1"/>
            <a:r>
              <a:rPr lang="cs-CZ" dirty="0" smtClean="0"/>
              <a:t>Záložka Přílohy k VZ slouží k předání dokumentace k zakázce na ŘO</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29</a:t>
            </a:fld>
            <a:endParaRPr lang="cs-CZ"/>
          </a:p>
        </p:txBody>
      </p:sp>
    </p:spTree>
    <p:extLst>
      <p:ext uri="{BB962C8B-B14F-4D97-AF65-F5344CB8AC3E}">
        <p14:creationId xmlns:p14="http://schemas.microsoft.com/office/powerpoint/2010/main" val="3774349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Veřejným zadavatelem</a:t>
            </a:r>
            <a:r>
              <a:rPr lang="cs-CZ" sz="1200" kern="1200" dirty="0" smtClean="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smtClean="0">
                <a:solidFill>
                  <a:schemeClr val="tx1"/>
                </a:solidFill>
                <a:effectLst/>
                <a:latin typeface="+mn-lt"/>
                <a:ea typeface="+mn-ea"/>
                <a:cs typeface="+mn-cs"/>
              </a:rPr>
              <a:t>Dotovaným zadavatelem</a:t>
            </a:r>
            <a:r>
              <a:rPr lang="cs-CZ" sz="1200" kern="1200" dirty="0" smtClean="0">
                <a:solidFill>
                  <a:schemeClr val="tx1"/>
                </a:solidFill>
                <a:effectLst/>
                <a:latin typeface="+mn-lt"/>
                <a:ea typeface="+mn-ea"/>
                <a:cs typeface="+mn-cs"/>
              </a:rPr>
              <a:t> je právnická nebo fyzická osoba, která zadává veřejnou zakázku hrazenou </a:t>
            </a:r>
            <a:r>
              <a:rPr lang="cs-CZ" sz="1200" b="1" kern="1200" dirty="0" smtClean="0">
                <a:solidFill>
                  <a:schemeClr val="tx1"/>
                </a:solidFill>
                <a:effectLst/>
                <a:latin typeface="+mn-lt"/>
                <a:ea typeface="+mn-ea"/>
                <a:cs typeface="+mn-cs"/>
              </a:rPr>
              <a:t>z více než 50 % z peněžních prostředků z veřejných zdrojů,</a:t>
            </a:r>
            <a:r>
              <a:rPr lang="cs-CZ" sz="1200" kern="1200" dirty="0" smtClean="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smtClean="0">
                <a:solidFill>
                  <a:schemeClr val="tx1"/>
                </a:solidFill>
                <a:effectLst/>
                <a:latin typeface="+mn-lt"/>
                <a:ea typeface="+mn-ea"/>
                <a:cs typeface="+mn-cs"/>
              </a:rPr>
              <a:t>Sektorovým zadavatelem</a:t>
            </a:r>
            <a:r>
              <a:rPr lang="cs-CZ" sz="1200" kern="1200" dirty="0" smtClean="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smtClean="0">
                <a:solidFill>
                  <a:schemeClr val="tx1"/>
                </a:solidFill>
                <a:effectLst/>
                <a:latin typeface="+mn-lt"/>
                <a:ea typeface="+mn-ea"/>
                <a:cs typeface="+mn-cs"/>
              </a:rPr>
              <a:t>Veřejnými zakázkami malého rozsahu</a:t>
            </a:r>
            <a:r>
              <a:rPr lang="cs-CZ" sz="1200" kern="1200" dirty="0" smtClean="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smtClean="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smtClean="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smtClean="0">
                <a:solidFill>
                  <a:schemeClr val="tx1"/>
                </a:solidFill>
                <a:effectLst/>
                <a:latin typeface="+mn-lt"/>
                <a:ea typeface="+mn-ea"/>
                <a:cs typeface="+mn-cs"/>
              </a:rPr>
              <a:t> </a:t>
            </a:r>
            <a:r>
              <a:rPr lang="cs-CZ" sz="1200" b="0" kern="1200" dirty="0" smtClean="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smtClean="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smtClean="0">
              <a:solidFill>
                <a:schemeClr val="tx1"/>
              </a:solidFill>
              <a:effectLst/>
              <a:latin typeface="+mn-lt"/>
              <a:ea typeface="+mn-ea"/>
              <a:cs typeface="+mn-cs"/>
            </a:endParaRPr>
          </a:p>
          <a:p>
            <a:r>
              <a:rPr lang="cs-CZ" sz="1200" dirty="0" smtClean="0"/>
              <a:t>MAS (resp. Příjemci) se řídí podmínkami stanovenými v Obecné části pravidel pro žadatele a příjemce v rámci OPZ, kapitola 20 Pravidla pro zadávání zakázek.</a:t>
            </a:r>
          </a:p>
          <a:p>
            <a:r>
              <a:rPr lang="cs-CZ" sz="1200" dirty="0" smtClean="0"/>
              <a:t>Kontrolu administrace VZ provádí ŘO.</a:t>
            </a:r>
          </a:p>
          <a:p>
            <a:r>
              <a:rPr lang="cs-CZ" sz="1200" dirty="0" smtClean="0"/>
              <a:t>Od přepokládané hodnoty VZ </a:t>
            </a:r>
            <a:r>
              <a:rPr lang="cs-CZ" sz="1200" b="1" dirty="0" smtClean="0"/>
              <a:t>2 mil. Kč </a:t>
            </a:r>
            <a:r>
              <a:rPr lang="cs-CZ" sz="1200" dirty="0" smtClean="0"/>
              <a:t>bez DPH se musí veřejný a dotovaný zadavatel řídit zákonem č.137/2006 Sb., o veřejných zakázkách.</a:t>
            </a:r>
          </a:p>
          <a:p>
            <a:r>
              <a:rPr lang="cs-CZ" sz="1200" dirty="0" smtClean="0"/>
              <a:t>Výdaje na pořízení plnění musí i v OPZ splňovat </a:t>
            </a:r>
            <a:r>
              <a:rPr lang="cs-CZ" sz="1200" b="1" dirty="0" smtClean="0"/>
              <a:t>pravidla hospodárnosti, efektivnosti a účelnosti.</a:t>
            </a:r>
          </a:p>
          <a:p>
            <a:r>
              <a:rPr lang="cs-CZ" sz="1200" dirty="0" smtClean="0"/>
              <a:t>Dále je zadavatel povinen dodržet </a:t>
            </a:r>
            <a:r>
              <a:rPr lang="cs-CZ" sz="1200" b="1" dirty="0" smtClean="0"/>
              <a:t>zásady transparentnosti, rovného zacházení a nediskriminace.</a:t>
            </a:r>
          </a:p>
          <a:p>
            <a:endParaRPr lang="cs-CZ" sz="1200" b="1" dirty="0" smtClean="0"/>
          </a:p>
          <a:p>
            <a:endParaRPr lang="cs-CZ" sz="1200" dirty="0" smtClean="0"/>
          </a:p>
          <a:p>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30</a:t>
            </a:fld>
            <a:endParaRPr lang="cs-CZ"/>
          </a:p>
        </p:txBody>
      </p:sp>
    </p:spTree>
    <p:extLst>
      <p:ext uri="{BB962C8B-B14F-4D97-AF65-F5344CB8AC3E}">
        <p14:creationId xmlns:p14="http://schemas.microsoft.com/office/powerpoint/2010/main" val="3824679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Žadatel nemůže editovat, musí potvrdit soulad s obsahem předpřipraveného prohlášení.</a:t>
            </a:r>
          </a:p>
          <a:p>
            <a:r>
              <a:rPr lang="cs-CZ" dirty="0" smtClean="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smtClean="0"/>
          </a:p>
          <a:p>
            <a:r>
              <a:rPr lang="cs-CZ" dirty="0" smtClean="0"/>
              <a:t>Z technických důvodů je čestné prohlášení v IS KP14+ evidováno ve dvou částech; žadatel musí </a:t>
            </a:r>
            <a:r>
              <a:rPr lang="cs-CZ" b="1" dirty="0" smtClean="0"/>
              <a:t>na každou část kliknout </a:t>
            </a:r>
            <a:r>
              <a:rPr lang="cs-CZ" dirty="0" smtClean="0"/>
              <a:t>(tj. otevřít jej pro editaci) a </a:t>
            </a:r>
            <a:r>
              <a:rPr lang="cs-CZ" b="1" dirty="0" smtClean="0"/>
              <a:t>potvrdit, že s čestným prohlášením souhlasí </a:t>
            </a:r>
            <a:r>
              <a:rPr lang="cs-CZ" dirty="0" smtClean="0"/>
              <a:t>(zaškrtnutím </a:t>
            </a:r>
            <a:r>
              <a:rPr lang="cs-CZ" dirty="0" err="1" smtClean="0"/>
              <a:t>checkboxu</a:t>
            </a:r>
            <a:r>
              <a:rPr lang="cs-CZ" dirty="0" smtClean="0"/>
              <a:t> „Souhlasím s čestným prohlášením“).</a:t>
            </a:r>
          </a:p>
          <a:p>
            <a:r>
              <a:rPr lang="cs-CZ" sz="1200" b="0"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31</a:t>
            </a:fld>
            <a:endParaRPr lang="cs-CZ"/>
          </a:p>
        </p:txBody>
      </p:sp>
    </p:spTree>
    <p:extLst>
      <p:ext uri="{BB962C8B-B14F-4D97-AF65-F5344CB8AC3E}">
        <p14:creationId xmlns:p14="http://schemas.microsoft.com/office/powerpoint/2010/main" val="58150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Prostředí</a:t>
            </a:r>
            <a:r>
              <a:rPr lang="cs-CZ" baseline="0" dirty="0" smtClean="0"/>
              <a:t> </a:t>
            </a:r>
            <a:r>
              <a:rPr lang="cs-CZ" dirty="0" smtClean="0"/>
              <a:t>MS2014+ má 2 části:</a:t>
            </a:r>
          </a:p>
          <a:p>
            <a:pPr lvl="1"/>
            <a:r>
              <a:rPr lang="cs-CZ" dirty="0" smtClean="0"/>
              <a:t>1. Pro externí uživatele: IS KP14+ (do externích patří žadatelé/příjemci, externí hodnotitelé)</a:t>
            </a:r>
          </a:p>
          <a:p>
            <a:pPr lvl="1"/>
            <a:r>
              <a:rPr lang="cs-CZ" dirty="0" smtClean="0"/>
              <a:t>2.</a:t>
            </a:r>
            <a:r>
              <a:rPr lang="cs-CZ" baseline="0" dirty="0" smtClean="0"/>
              <a:t> </a:t>
            </a:r>
            <a:r>
              <a:rPr lang="cs-CZ" dirty="0" smtClean="0"/>
              <a:t>Pro interní uživatele: CSSF14+ </a:t>
            </a:r>
          </a:p>
          <a:p>
            <a:r>
              <a:rPr lang="cs-CZ" dirty="0" smtClean="0"/>
              <a:t>Do IS KP14+ se lze registrovat bez překážek, CSSF14+ je pouze pro absolventy školení - před přidělením přístupu MMR ověřuje vazbu osoby na daný OP</a:t>
            </a:r>
          </a:p>
          <a:p>
            <a:endParaRPr lang="cs-CZ" dirty="0" smtClean="0"/>
          </a:p>
          <a:p>
            <a:r>
              <a:rPr lang="cs-CZ" dirty="0" smtClean="0"/>
              <a:t>Pro oboje existují vždy:</a:t>
            </a:r>
          </a:p>
          <a:p>
            <a:pPr lvl="1"/>
            <a:r>
              <a:rPr lang="cs-CZ" dirty="0" smtClean="0"/>
              <a:t>1. Ostré prostředí</a:t>
            </a:r>
          </a:p>
          <a:p>
            <a:pPr lvl="1"/>
            <a:r>
              <a:rPr lang="cs-CZ" dirty="0" smtClean="0"/>
              <a:t>2. Referenční (mělo by kopírovat ostrou verzi, slouží pro simulaci ze strany ŘO aj.)</a:t>
            </a:r>
          </a:p>
          <a:p>
            <a:pPr lvl="1"/>
            <a:r>
              <a:rPr lang="cs-CZ" dirty="0" smtClean="0"/>
              <a:t>3. Testovací (slouží k přípravě rozvoje – před nasazením na referenční a ostrou)</a:t>
            </a:r>
          </a:p>
          <a:p>
            <a:pPr lvl="1"/>
            <a:endParaRPr lang="cs-CZ" dirty="0" smtClean="0"/>
          </a:p>
          <a:p>
            <a:pPr lvl="1"/>
            <a:r>
              <a:rPr lang="cs-CZ" dirty="0" smtClean="0"/>
              <a:t>Registrace uživatelů IS KP14+</a:t>
            </a:r>
          </a:p>
          <a:p>
            <a:r>
              <a:rPr lang="cs-CZ" dirty="0" smtClean="0"/>
              <a:t>Vyplnění: Jméno, Příjmení, Datum narození, E-mail, Telefon, Heslo </a:t>
            </a:r>
          </a:p>
          <a:p>
            <a:r>
              <a:rPr lang="cs-CZ" dirty="0" smtClean="0"/>
              <a:t>Systém zašle kód na zadané telefonní číslo</a:t>
            </a:r>
          </a:p>
          <a:p>
            <a:r>
              <a:rPr lang="cs-CZ" dirty="0" smtClean="0"/>
              <a:t>Po zadání kódu z SMS zprávy do registračního formuláře v IS KP14+ dochází k zaslání aktivačního linku na e-mail</a:t>
            </a:r>
          </a:p>
          <a:p>
            <a:r>
              <a:rPr lang="cs-CZ" dirty="0" smtClean="0"/>
              <a:t>Po kliknutí na aktivační link zasílá systém na email uživatelské jméno (vychází z jména a příjmení)</a:t>
            </a:r>
          </a:p>
          <a:p>
            <a:pPr lvl="1"/>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a:t>
            </a:fld>
            <a:endParaRPr lang="cs-CZ"/>
          </a:p>
        </p:txBody>
      </p:sp>
    </p:spTree>
    <p:extLst>
      <p:ext uri="{BB962C8B-B14F-4D97-AF65-F5344CB8AC3E}">
        <p14:creationId xmlns:p14="http://schemas.microsoft.com/office/powerpoint/2010/main" val="7299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Patří sem všechny přílohy žádosti o podporu (povinné i nepovinné).</a:t>
            </a:r>
          </a:p>
          <a:p>
            <a:r>
              <a:rPr lang="cs-CZ" sz="1200" b="0" i="0" u="none" strike="noStrike" kern="1200" baseline="0" dirty="0" smtClean="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smtClean="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smtClean="0">
                <a:solidFill>
                  <a:schemeClr val="tx1"/>
                </a:solidFill>
                <a:latin typeface="+mn-lt"/>
                <a:ea typeface="+mn-ea"/>
                <a:cs typeface="+mn-cs"/>
              </a:rPr>
              <a:t>povinná příloha zařazena do číselníku</a:t>
            </a:r>
            <a:r>
              <a:rPr lang="cs-CZ" sz="1200" b="0" i="0" u="none" strike="noStrike" kern="1200" baseline="0" dirty="0" smtClean="0">
                <a:solidFill>
                  <a:schemeClr val="tx1"/>
                </a:solidFill>
                <a:latin typeface="+mn-lt"/>
                <a:ea typeface="+mn-ea"/>
                <a:cs typeface="+mn-cs"/>
              </a:rPr>
              <a:t> v poli „Název předdefinovaného dokumentu“. </a:t>
            </a:r>
          </a:p>
          <a:p>
            <a:r>
              <a:rPr lang="cs-CZ" sz="1200" b="0" i="0" u="none" strike="noStrike" kern="1200" baseline="0" dirty="0" smtClean="0">
                <a:solidFill>
                  <a:schemeClr val="tx1"/>
                </a:solidFill>
                <a:latin typeface="+mn-lt"/>
                <a:ea typeface="+mn-ea"/>
                <a:cs typeface="+mn-cs"/>
              </a:rPr>
              <a:t>Pokud se nejedná o povinnou přílohu, pak se toto pole ponechává prázdné.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Záložka </a:t>
            </a:r>
            <a:r>
              <a:rPr lang="cs-CZ" sz="1200" b="1" i="0" u="none" strike="noStrike" kern="1200" baseline="0" dirty="0" smtClean="0">
                <a:solidFill>
                  <a:schemeClr val="tx1"/>
                </a:solidFill>
                <a:latin typeface="+mn-lt"/>
                <a:ea typeface="+mn-ea"/>
                <a:cs typeface="+mn-cs"/>
              </a:rPr>
              <a:t>Seznam odborností projektu </a:t>
            </a:r>
            <a:r>
              <a:rPr lang="cs-CZ" sz="1200" b="0" i="0" u="none" strike="noStrike" kern="1200" baseline="0" dirty="0" smtClean="0">
                <a:solidFill>
                  <a:schemeClr val="tx1"/>
                </a:solidFill>
                <a:latin typeface="+mn-lt"/>
                <a:ea typeface="+mn-ea"/>
                <a:cs typeface="+mn-cs"/>
              </a:rPr>
              <a:t>je pro žadatele needitovatelná, žadatel na této záložce žádná data nevyplňuje.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32</a:t>
            </a:fld>
            <a:endParaRPr lang="cs-CZ"/>
          </a:p>
        </p:txBody>
      </p:sp>
    </p:spTree>
    <p:extLst>
      <p:ext uri="{BB962C8B-B14F-4D97-AF65-F5344CB8AC3E}">
        <p14:creationId xmlns:p14="http://schemas.microsoft.com/office/powerpoint/2010/main" val="271664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Stisknutím tlačítka </a:t>
            </a:r>
            <a:r>
              <a:rPr lang="cs-CZ" sz="1200" b="1" i="0" u="none" strike="noStrike" kern="1200" baseline="0" dirty="0" smtClean="0">
                <a:solidFill>
                  <a:schemeClr val="tx1"/>
                </a:solidFill>
                <a:latin typeface="+mn-lt"/>
                <a:ea typeface="+mn-ea"/>
                <a:cs typeface="+mn-cs"/>
              </a:rPr>
              <a:t>Přístup k projektu </a:t>
            </a:r>
            <a:r>
              <a:rPr lang="cs-CZ" sz="1200" b="0" i="0" u="none" strike="noStrike" kern="1200" baseline="0" dirty="0" smtClean="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smtClean="0"/>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Uživatel, který žádost o podporu založil, je aplikací IS KP14+ určen jako </a:t>
            </a:r>
            <a:r>
              <a:rPr lang="cs-CZ" sz="1200" b="1" i="0" u="none" strike="noStrike" kern="1200" baseline="0" dirty="0" smtClean="0">
                <a:solidFill>
                  <a:schemeClr val="tx1"/>
                </a:solidFill>
                <a:latin typeface="+mn-lt"/>
                <a:ea typeface="+mn-ea"/>
                <a:cs typeface="+mn-cs"/>
              </a:rPr>
              <a:t>správce přístupů </a:t>
            </a:r>
            <a:r>
              <a:rPr lang="cs-CZ" sz="1200" b="0" i="0" u="none" strike="noStrike" kern="1200" baseline="0" dirty="0" smtClean="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smtClean="0">
                <a:solidFill>
                  <a:schemeClr val="tx1"/>
                </a:solidFill>
                <a:latin typeface="+mn-lt"/>
                <a:ea typeface="+mn-ea"/>
                <a:cs typeface="+mn-cs"/>
              </a:rPr>
              <a:t>Rozlišují se role: </a:t>
            </a:r>
          </a:p>
          <a:p>
            <a:r>
              <a:rPr lang="cs-CZ" sz="1200" b="1" i="0" u="none" strike="noStrike" kern="1200" baseline="0" dirty="0" smtClean="0">
                <a:solidFill>
                  <a:schemeClr val="tx1"/>
                </a:solidFill>
                <a:latin typeface="+mn-lt"/>
                <a:ea typeface="+mn-ea"/>
                <a:cs typeface="+mn-cs"/>
              </a:rPr>
              <a:t>- čtenář </a:t>
            </a:r>
            <a:r>
              <a:rPr lang="cs-CZ" sz="1200" b="0" i="0" u="none" strike="noStrike" kern="1200" baseline="0" dirty="0" smtClean="0">
                <a:solidFill>
                  <a:schemeClr val="tx1"/>
                </a:solidFill>
                <a:latin typeface="+mn-lt"/>
                <a:ea typeface="+mn-ea"/>
                <a:cs typeface="+mn-cs"/>
              </a:rPr>
              <a:t>= data jsou mu zobrazena pouze k náhledu, </a:t>
            </a:r>
          </a:p>
          <a:p>
            <a:r>
              <a:rPr lang="cs-CZ" sz="1200" b="1" i="0" u="none" strike="noStrike" kern="1200" baseline="0" dirty="0" smtClean="0">
                <a:solidFill>
                  <a:schemeClr val="tx1"/>
                </a:solidFill>
                <a:latin typeface="+mn-lt"/>
                <a:ea typeface="+mn-ea"/>
                <a:cs typeface="+mn-cs"/>
              </a:rPr>
              <a:t>- editor </a:t>
            </a:r>
            <a:r>
              <a:rPr lang="cs-CZ" sz="1200" b="0" i="0" u="none" strike="noStrike" kern="1200" baseline="0" dirty="0" smtClean="0">
                <a:solidFill>
                  <a:schemeClr val="tx1"/>
                </a:solidFill>
                <a:latin typeface="+mn-lt"/>
                <a:ea typeface="+mn-ea"/>
                <a:cs typeface="+mn-cs"/>
              </a:rPr>
              <a:t>= má možnost zápisu změn, </a:t>
            </a:r>
          </a:p>
          <a:p>
            <a:pPr marL="0" indent="0">
              <a:buFontTx/>
              <a:buNone/>
            </a:pPr>
            <a:r>
              <a:rPr lang="cs-CZ" sz="1200" b="1" i="0" u="none" strike="noStrike" kern="1200" baseline="0" dirty="0" smtClean="0">
                <a:solidFill>
                  <a:schemeClr val="tx1"/>
                </a:solidFill>
                <a:latin typeface="+mn-lt"/>
                <a:ea typeface="+mn-ea"/>
                <a:cs typeface="+mn-cs"/>
              </a:rPr>
              <a:t>- signatář </a:t>
            </a:r>
            <a:r>
              <a:rPr lang="cs-CZ" sz="1200" b="0" i="0" u="none" strike="noStrike" kern="1200" baseline="0" dirty="0" smtClean="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správce přístupů</a:t>
            </a:r>
          </a:p>
          <a:p>
            <a:r>
              <a:rPr lang="cs-CZ" sz="1200" b="1" i="0" u="none" strike="noStrike" kern="1200" baseline="0" dirty="0" smtClean="0">
                <a:solidFill>
                  <a:schemeClr val="tx1"/>
                </a:solidFill>
                <a:latin typeface="+mn-lt"/>
                <a:ea typeface="+mn-ea"/>
                <a:cs typeface="+mn-cs"/>
              </a:rPr>
              <a:t>- zástupce správce přístupu </a:t>
            </a:r>
            <a:r>
              <a:rPr lang="cs-CZ" sz="1200" b="0" i="0" u="none" strike="noStrike" kern="1200" baseline="0" dirty="0" smtClean="0">
                <a:solidFill>
                  <a:schemeClr val="tx1"/>
                </a:solidFill>
                <a:latin typeface="+mn-lt"/>
                <a:ea typeface="+mn-ea"/>
                <a:cs typeface="+mn-cs"/>
              </a:rPr>
              <a:t>= role, která má stejná práva jako správce přístupu.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Upozornění! </a:t>
            </a:r>
          </a:p>
          <a:p>
            <a:r>
              <a:rPr lang="cs-CZ" sz="1200" b="0" i="0" u="none" strike="noStrike" kern="1200" baseline="0" dirty="0" smtClean="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34</a:t>
            </a:fld>
            <a:endParaRPr lang="cs-CZ" dirty="0"/>
          </a:p>
        </p:txBody>
      </p:sp>
    </p:spTree>
    <p:extLst>
      <p:ext uri="{BB962C8B-B14F-4D97-AF65-F5344CB8AC3E}">
        <p14:creationId xmlns:p14="http://schemas.microsoft.com/office/powerpoint/2010/main" val="1325458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Přidělení role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Nový záznam</a:t>
            </a:r>
            <a:r>
              <a:rPr lang="cs-CZ" sz="1200" b="0" i="0" u="none" strike="noStrike" kern="1200" baseline="0" dirty="0" smtClean="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err="1" smtClean="0">
                <a:solidFill>
                  <a:schemeClr val="tx1"/>
                </a:solidFill>
                <a:latin typeface="+mn-lt"/>
                <a:ea typeface="+mn-ea"/>
                <a:cs typeface="+mn-cs"/>
              </a:rPr>
              <a:t>checkboxu</a:t>
            </a:r>
            <a:r>
              <a:rPr lang="cs-CZ" sz="1200" b="1" i="0" u="none" strike="noStrike" kern="1200" baseline="0" dirty="0" smtClean="0">
                <a:solidFill>
                  <a:schemeClr val="tx1"/>
                </a:solidFill>
                <a:latin typeface="+mn-lt"/>
                <a:ea typeface="+mn-ea"/>
                <a:cs typeface="+mn-cs"/>
              </a:rPr>
              <a:t> (editor, signatář, čtenář) </a:t>
            </a:r>
            <a:r>
              <a:rPr lang="cs-CZ" sz="1200" b="0" i="0" u="none" strike="noStrike" kern="1200" baseline="0" dirty="0" smtClean="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smtClean="0">
                <a:solidFill>
                  <a:schemeClr val="tx1"/>
                </a:solidFill>
                <a:latin typeface="+mn-lt"/>
                <a:ea typeface="+mn-ea"/>
                <a:cs typeface="+mn-cs"/>
              </a:rPr>
              <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smtClean="0">
                <a:solidFill>
                  <a:schemeClr val="tx1"/>
                </a:solidFill>
                <a:latin typeface="+mn-lt"/>
                <a:ea typeface="+mn-ea"/>
                <a:cs typeface="+mn-cs"/>
              </a:rPr>
              <a:t>Signatář musí disponovat kvalifikovaným elektronickým podpisem </a:t>
            </a:r>
            <a:r>
              <a:rPr lang="cs-CZ" sz="1200" b="0" i="0" u="none" strike="noStrike" kern="1200" baseline="0" dirty="0" smtClean="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POZOR: </a:t>
            </a:r>
            <a:r>
              <a:rPr lang="cs-CZ" sz="1200" b="0" i="0" u="none" strike="noStrike" kern="1200" baseline="0" dirty="0" smtClean="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smtClean="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a:t>
            </a:r>
            <a:r>
              <a:rPr lang="cs-CZ" sz="1200" b="0" i="0" u="none" strike="noStrike" kern="1200" baseline="0" dirty="0" err="1" smtClean="0">
                <a:solidFill>
                  <a:schemeClr val="tx1"/>
                </a:solidFill>
                <a:latin typeface="+mn-lt"/>
                <a:ea typeface="+mn-ea"/>
                <a:cs typeface="+mn-cs"/>
              </a:rPr>
              <a:t>slide</a:t>
            </a:r>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Plné moci</a:t>
            </a:r>
            <a:r>
              <a:rPr lang="cs-CZ" sz="1200" b="0" i="0" u="none" strike="noStrike" kern="1200" baseline="0" dirty="0" smtClean="0">
                <a:solidFill>
                  <a:schemeClr val="tx1"/>
                </a:solidFill>
                <a:latin typeface="+mn-lt"/>
                <a:ea typeface="+mn-ea"/>
                <a:cs typeface="+mn-cs"/>
              </a:rPr>
              <a:t>.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35</a:t>
            </a:fld>
            <a:endParaRPr lang="cs-CZ" dirty="0"/>
          </a:p>
        </p:txBody>
      </p:sp>
    </p:spTree>
    <p:extLst>
      <p:ext uri="{BB962C8B-B14F-4D97-AF65-F5344CB8AC3E}">
        <p14:creationId xmlns:p14="http://schemas.microsoft.com/office/powerpoint/2010/main" val="948630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smtClean="0">
                <a:solidFill>
                  <a:schemeClr val="tx1"/>
                </a:solidFill>
                <a:latin typeface="+mn-lt"/>
                <a:ea typeface="+mn-ea"/>
                <a:cs typeface="+mn-cs"/>
              </a:rPr>
              <a:t> </a:t>
            </a:r>
          </a:p>
          <a:p>
            <a:r>
              <a:rPr lang="cs-CZ" sz="1200" b="1" i="0" u="none" strike="noStrike" kern="1200" baseline="0" dirty="0" smtClean="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smtClean="0">
                <a:solidFill>
                  <a:schemeClr val="tx1"/>
                </a:solidFill>
                <a:latin typeface="+mn-lt"/>
                <a:ea typeface="+mn-ea"/>
                <a:cs typeface="+mn-cs"/>
              </a:rPr>
              <a:t>Zatímco </a:t>
            </a:r>
            <a:r>
              <a:rPr lang="cs-CZ" sz="1200" b="1" i="0" u="none" strike="noStrike" kern="1200" baseline="0" dirty="0" smtClean="0">
                <a:solidFill>
                  <a:schemeClr val="tx1"/>
                </a:solidFill>
                <a:latin typeface="+mn-lt"/>
                <a:ea typeface="+mn-ea"/>
                <a:cs typeface="+mn-cs"/>
              </a:rPr>
              <a:t>zmocnitel může být </a:t>
            </a:r>
            <a:r>
              <a:rPr lang="cs-CZ" sz="1200" b="0" i="0" u="none" strike="noStrike" kern="1200" baseline="0" dirty="0" smtClean="0">
                <a:solidFill>
                  <a:schemeClr val="tx1"/>
                </a:solidFill>
                <a:latin typeface="+mn-lt"/>
                <a:ea typeface="+mn-ea"/>
                <a:cs typeface="+mn-cs"/>
              </a:rPr>
              <a:t>(pokud plná moc nemá být podepsaná elektronicky přímo v IS KP14+) evidován jako „</a:t>
            </a:r>
            <a:r>
              <a:rPr lang="cs-CZ" sz="1200" b="1" i="0" u="none" strike="noStrike" kern="1200" baseline="0" dirty="0" smtClean="0">
                <a:solidFill>
                  <a:schemeClr val="tx1"/>
                </a:solidFill>
                <a:latin typeface="+mn-lt"/>
                <a:ea typeface="+mn-ea"/>
                <a:cs typeface="+mn-cs"/>
              </a:rPr>
              <a:t>Neregistrovaný signatář</a:t>
            </a:r>
            <a:r>
              <a:rPr lang="cs-CZ" sz="1200" b="0" i="0" u="none" strike="noStrike" kern="1200" baseline="0" dirty="0" smtClean="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případě, kdy bude využito tzv. </a:t>
            </a:r>
            <a:r>
              <a:rPr lang="cs-CZ" sz="1200" b="1" i="0" u="none" strike="noStrike" kern="1200" baseline="0" dirty="0" smtClean="0">
                <a:solidFill>
                  <a:schemeClr val="tx1"/>
                </a:solidFill>
                <a:latin typeface="+mn-lt"/>
                <a:ea typeface="+mn-ea"/>
                <a:cs typeface="+mn-cs"/>
              </a:rPr>
              <a:t>papírové plné moci</a:t>
            </a:r>
            <a:r>
              <a:rPr lang="cs-CZ" sz="1200" b="0" i="0" u="none" strike="noStrike" kern="1200" baseline="0" dirty="0" smtClean="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Zmocněnec </a:t>
            </a:r>
            <a:r>
              <a:rPr lang="cs-CZ" sz="1200" b="0" i="0" u="none" strike="noStrike" kern="1200" baseline="0" dirty="0" smtClean="0">
                <a:solidFill>
                  <a:schemeClr val="tx1"/>
                </a:solidFill>
                <a:latin typeface="+mn-lt"/>
                <a:ea typeface="+mn-ea"/>
                <a:cs typeface="+mn-cs"/>
              </a:rPr>
              <a:t>musí vždy disponovat </a:t>
            </a:r>
            <a:r>
              <a:rPr lang="cs-CZ" sz="1200" b="1" i="0" u="none" strike="noStrike" kern="1200" baseline="0" dirty="0" smtClean="0">
                <a:solidFill>
                  <a:schemeClr val="tx1"/>
                </a:solidFill>
                <a:latin typeface="+mn-lt"/>
                <a:ea typeface="+mn-ea"/>
                <a:cs typeface="+mn-cs"/>
              </a:rPr>
              <a:t>osobním kvalifikovaným elektronickým podpisem </a:t>
            </a:r>
            <a:r>
              <a:rPr lang="cs-CZ" sz="1200" b="0" i="0" u="none" strike="noStrike" kern="1200" baseline="0" dirty="0" smtClean="0">
                <a:solidFill>
                  <a:schemeClr val="tx1"/>
                </a:solidFill>
                <a:latin typeface="+mn-lt"/>
                <a:ea typeface="+mn-ea"/>
                <a:cs typeface="+mn-cs"/>
              </a:rPr>
              <a:t>(bez tohoto podpisu nemůže dokumentaci v IS KP14+ podepisovat).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smtClean="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smtClean="0">
              <a:solidFill>
                <a:schemeClr val="tx1"/>
              </a:solidFill>
              <a:latin typeface="+mn-lt"/>
              <a:ea typeface="+mn-ea"/>
              <a:cs typeface="+mn-cs"/>
            </a:endParaRPr>
          </a:p>
          <a:p>
            <a:r>
              <a:rPr lang="cs-CZ" b="1" dirty="0" smtClean="0"/>
              <a:t>Plné moci</a:t>
            </a:r>
          </a:p>
          <a:p>
            <a:r>
              <a:rPr lang="cs-CZ" dirty="0" smtClean="0"/>
              <a:t>Nutné podepsat zmocnění v IS KP14+ nebo vložit </a:t>
            </a:r>
            <a:r>
              <a:rPr lang="cs-CZ" dirty="0" err="1" smtClean="0"/>
              <a:t>sken</a:t>
            </a:r>
            <a:r>
              <a:rPr lang="cs-CZ" dirty="0" smtClean="0"/>
              <a:t> listiny se zmocněním.</a:t>
            </a:r>
          </a:p>
          <a:p>
            <a:r>
              <a:rPr lang="cs-CZ" dirty="0" smtClean="0"/>
              <a:t>Listinnou plnou mocí mohou být také vnitřní předpisy organizace, ze kterých vyplývá, že organizaci je oprávněn zastupovat např. řídící pracovník na určité pozici, avšak i vnitřní předpisy musí být podepsány.</a:t>
            </a:r>
          </a:p>
          <a:p>
            <a:r>
              <a:rPr lang="cs-CZ" dirty="0" smtClean="0"/>
              <a:t>Uvádí se platnost plné moci </a:t>
            </a:r>
            <a:r>
              <a:rPr lang="cs-CZ" b="1" dirty="0" smtClean="0"/>
              <a:t>od – do.</a:t>
            </a:r>
          </a:p>
          <a:p>
            <a:r>
              <a:rPr lang="cs-CZ" dirty="0" smtClean="0"/>
              <a:t>Nutné nastavit, pro jaké činnosti je plná moc platná (zda jen pro žádost o podporu, nebo i další úkony).</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37</a:t>
            </a:fld>
            <a:endParaRPr lang="cs-CZ"/>
          </a:p>
        </p:txBody>
      </p:sp>
    </p:spTree>
    <p:extLst>
      <p:ext uri="{BB962C8B-B14F-4D97-AF65-F5344CB8AC3E}">
        <p14:creationId xmlns:p14="http://schemas.microsoft.com/office/powerpoint/2010/main" val="561758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Tlačítko </a:t>
            </a:r>
            <a:r>
              <a:rPr lang="cs-CZ" sz="1200" b="1" i="0" u="none" strike="noStrike" kern="1200" baseline="0" dirty="0" smtClean="0">
                <a:solidFill>
                  <a:schemeClr val="tx1"/>
                </a:solidFill>
                <a:latin typeface="+mn-lt"/>
                <a:ea typeface="+mn-ea"/>
                <a:cs typeface="+mn-cs"/>
              </a:rPr>
              <a:t>Kontrola </a:t>
            </a:r>
            <a:r>
              <a:rPr lang="cs-CZ" sz="1200" b="0" i="0" u="none" strike="noStrike" kern="1200" baseline="0" dirty="0" smtClean="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38</a:t>
            </a:fld>
            <a:endParaRPr lang="cs-CZ" dirty="0"/>
          </a:p>
        </p:txBody>
      </p:sp>
    </p:spTree>
    <p:extLst>
      <p:ext uri="{BB962C8B-B14F-4D97-AF65-F5344CB8AC3E}">
        <p14:creationId xmlns:p14="http://schemas.microsoft.com/office/powerpoint/2010/main" val="1455305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Finalizace </a:t>
            </a:r>
            <a:r>
              <a:rPr lang="cs-CZ" sz="1200" b="0" i="0" u="none" strike="noStrike" kern="1200" baseline="0" dirty="0" smtClean="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Finalizaci lze před podpisem žádosti o podporu </a:t>
            </a:r>
            <a:r>
              <a:rPr lang="cs-CZ" sz="1200" b="1" i="0" u="none" strike="noStrike" kern="1200" baseline="0" dirty="0" smtClean="0">
                <a:solidFill>
                  <a:schemeClr val="tx1"/>
                </a:solidFill>
                <a:latin typeface="+mn-lt"/>
                <a:ea typeface="+mn-ea"/>
                <a:cs typeface="+mn-cs"/>
              </a:rPr>
              <a:t>stornovat </a:t>
            </a:r>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Storno finalizace</a:t>
            </a:r>
            <a:r>
              <a:rPr lang="cs-CZ" sz="1200" b="0" i="0" u="none" strike="noStrike" kern="1200" baseline="0" dirty="0" smtClean="0">
                <a:solidFill>
                  <a:schemeClr val="tx1"/>
                </a:solidFill>
                <a:latin typeface="+mn-lt"/>
                <a:ea typeface="+mn-ea"/>
                <a:cs typeface="+mn-cs"/>
              </a:rPr>
              <a:t>, které se objeví v horní liště poté, co byla provedena finalizace. </a:t>
            </a:r>
            <a:r>
              <a:rPr lang="cs-CZ" sz="1200" b="1" i="0" u="none" strike="noStrike" kern="1200" baseline="0" dirty="0" smtClean="0">
                <a:solidFill>
                  <a:schemeClr val="tx1"/>
                </a:solidFill>
                <a:latin typeface="+mn-lt"/>
                <a:ea typeface="+mn-ea"/>
                <a:cs typeface="+mn-cs"/>
              </a:rPr>
              <a:t>Storno finalizace ovšem může provést pouze signatář žádosti.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smtClean="0"/>
          </a:p>
          <a:p>
            <a:endParaRPr lang="cs-CZ" b="1" dirty="0" smtClean="0"/>
          </a:p>
          <a:p>
            <a:r>
              <a:rPr lang="cs-CZ" b="1" dirty="0" smtClean="0"/>
              <a:t>Záložka Kopírovat</a:t>
            </a:r>
          </a:p>
          <a:p>
            <a:r>
              <a:rPr lang="cs-CZ" sz="1200" b="0" i="0" u="none" strike="noStrike" kern="1200" baseline="0" dirty="0" smtClean="0">
                <a:solidFill>
                  <a:schemeClr val="tx1"/>
                </a:solidFill>
                <a:latin typeface="+mn-lt"/>
                <a:ea typeface="+mn-ea"/>
                <a:cs typeface="+mn-cs"/>
              </a:rPr>
              <a:t>Po stisknutí tlačítka </a:t>
            </a:r>
            <a:r>
              <a:rPr lang="cs-CZ" sz="1200" b="1" i="0" u="none" strike="noStrike" kern="1200" baseline="0" dirty="0" smtClean="0">
                <a:solidFill>
                  <a:schemeClr val="tx1"/>
                </a:solidFill>
                <a:latin typeface="+mn-lt"/>
                <a:ea typeface="+mn-ea"/>
                <a:cs typeface="+mn-cs"/>
              </a:rPr>
              <a:t>Kopírovat </a:t>
            </a:r>
            <a:r>
              <a:rPr lang="cs-CZ" sz="1200" b="0" i="0" u="none" strike="noStrike" kern="1200" baseline="0" dirty="0" smtClean="0">
                <a:solidFill>
                  <a:schemeClr val="tx1"/>
                </a:solidFill>
                <a:latin typeface="+mn-lt"/>
                <a:ea typeface="+mn-ea"/>
                <a:cs typeface="+mn-cs"/>
              </a:rPr>
              <a:t>je žadatel systémem dotázán, zda skutečně chce vytvořit kopii. </a:t>
            </a:r>
          </a:p>
          <a:p>
            <a:r>
              <a:rPr lang="cs-CZ" sz="1200" b="0" i="0" u="none" strike="noStrike" kern="1200" baseline="0" dirty="0" smtClean="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smtClean="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smtClean="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smtClean="0">
                <a:solidFill>
                  <a:schemeClr val="tx1"/>
                </a:solidFill>
                <a:latin typeface="+mn-lt"/>
                <a:ea typeface="+mn-ea"/>
                <a:cs typeface="+mn-cs"/>
              </a:rPr>
              <a:t>finalizovanou</a:t>
            </a:r>
            <a:r>
              <a:rPr lang="cs-CZ" sz="1200" b="0" i="0" u="none" strike="noStrike" kern="1200" baseline="0" dirty="0" smtClean="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smtClean="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smtClean="0"/>
          </a:p>
          <a:p>
            <a:endParaRPr lang="cs-CZ" dirty="0" smtClean="0"/>
          </a:p>
          <a:p>
            <a:r>
              <a:rPr lang="cs-CZ" b="1" dirty="0" smtClean="0"/>
              <a:t>Záložka Vymazat žádost</a:t>
            </a:r>
          </a:p>
          <a:p>
            <a:r>
              <a:rPr lang="cs-CZ" sz="1200" b="0" i="0" u="none" strike="noStrike" kern="1200" baseline="0" dirty="0" smtClean="0">
                <a:solidFill>
                  <a:schemeClr val="tx1"/>
                </a:solidFill>
                <a:latin typeface="+mn-lt"/>
                <a:ea typeface="+mn-ea"/>
                <a:cs typeface="+mn-cs"/>
              </a:rPr>
              <a:t>Tlačítko </a:t>
            </a:r>
            <a:r>
              <a:rPr lang="cs-CZ" sz="1200" b="1" i="0" u="none" strike="noStrike" kern="1200" baseline="0" dirty="0" smtClean="0">
                <a:solidFill>
                  <a:schemeClr val="tx1"/>
                </a:solidFill>
                <a:latin typeface="+mn-lt"/>
                <a:ea typeface="+mn-ea"/>
                <a:cs typeface="+mn-cs"/>
              </a:rPr>
              <a:t>Vymazat žádost </a:t>
            </a:r>
            <a:r>
              <a:rPr lang="cs-CZ" sz="1200" b="0" i="0" u="none" strike="noStrike" kern="1200" baseline="0" dirty="0" smtClean="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Záložka Tisk</a:t>
            </a:r>
          </a:p>
          <a:p>
            <a:r>
              <a:rPr lang="cs-CZ" sz="1200" b="0" i="0" u="none" strike="noStrike" kern="1200" baseline="0" dirty="0" smtClean="0">
                <a:solidFill>
                  <a:schemeClr val="tx1"/>
                </a:solidFill>
                <a:latin typeface="+mn-lt"/>
                <a:ea typeface="+mn-ea"/>
                <a:cs typeface="+mn-cs"/>
              </a:rPr>
              <a:t>Stisknutím tlačítka </a:t>
            </a:r>
            <a:r>
              <a:rPr lang="cs-CZ" sz="1200" b="1" i="0" u="none" strike="noStrike" kern="1200" baseline="0" dirty="0" smtClean="0">
                <a:solidFill>
                  <a:schemeClr val="tx1"/>
                </a:solidFill>
                <a:latin typeface="+mn-lt"/>
                <a:ea typeface="+mn-ea"/>
                <a:cs typeface="+mn-cs"/>
              </a:rPr>
              <a:t>Tisk </a:t>
            </a:r>
            <a:r>
              <a:rPr lang="cs-CZ" sz="1200" b="0" i="0" u="none" strike="noStrike" kern="1200" baseline="0" dirty="0" smtClean="0">
                <a:solidFill>
                  <a:schemeClr val="tx1"/>
                </a:solidFill>
                <a:latin typeface="+mn-lt"/>
                <a:ea typeface="+mn-ea"/>
                <a:cs typeface="+mn-cs"/>
              </a:rPr>
              <a:t>je vygenerován tiskový opis žádosti o podporu ve formátu </a:t>
            </a:r>
            <a:r>
              <a:rPr lang="cs-CZ" sz="1200" b="0" i="0" u="none" strike="noStrike" kern="1200" baseline="0" dirty="0" err="1" smtClean="0">
                <a:solidFill>
                  <a:schemeClr val="tx1"/>
                </a:solidFill>
                <a:latin typeface="+mn-lt"/>
                <a:ea typeface="+mn-ea"/>
                <a:cs typeface="+mn-cs"/>
              </a:rPr>
              <a:t>pdf</a:t>
            </a:r>
            <a:r>
              <a:rPr lang="cs-CZ" sz="1200" b="0" i="0" u="none" strike="noStrike" kern="1200" baseline="0" dirty="0" smtClean="0">
                <a:solidFill>
                  <a:schemeClr val="tx1"/>
                </a:solidFill>
                <a:latin typeface="+mn-lt"/>
                <a:ea typeface="+mn-ea"/>
                <a:cs typeface="+mn-cs"/>
              </a:rPr>
              <a:t>. </a:t>
            </a:r>
          </a:p>
          <a:p>
            <a:r>
              <a:rPr lang="cs-CZ" sz="1200" b="0" i="0" u="none" strike="noStrike" kern="1200" baseline="0" dirty="0" smtClean="0">
                <a:solidFill>
                  <a:schemeClr val="tx1"/>
                </a:solidFill>
                <a:latin typeface="+mn-lt"/>
                <a:ea typeface="+mn-ea"/>
                <a:cs typeface="+mn-cs"/>
              </a:rPr>
              <a:t>Žádost o podporu z OPZ se předkládá pouze elektronicky v IS KP14+, na ŘO se žádná listinná forma žádosti nezasílá. </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39</a:t>
            </a:fld>
            <a:endParaRPr lang="cs-CZ" dirty="0"/>
          </a:p>
        </p:txBody>
      </p:sp>
    </p:spTree>
    <p:extLst>
      <p:ext uri="{BB962C8B-B14F-4D97-AF65-F5344CB8AC3E}">
        <p14:creationId xmlns:p14="http://schemas.microsoft.com/office/powerpoint/2010/main" val="4107944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smtClean="0">
                <a:solidFill>
                  <a:schemeClr val="tx1"/>
                </a:solidFill>
                <a:latin typeface="+mn-lt"/>
                <a:ea typeface="+mn-ea"/>
                <a:cs typeface="+mn-cs"/>
              </a:rPr>
              <a:t>Podpis žádosti. </a:t>
            </a:r>
          </a:p>
          <a:p>
            <a:endParaRPr lang="cs-CZ" sz="1200" b="1"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smtClean="0">
                <a:solidFill>
                  <a:schemeClr val="tx1"/>
                </a:solidFill>
                <a:latin typeface="+mn-lt"/>
                <a:ea typeface="+mn-ea"/>
                <a:cs typeface="+mn-cs"/>
              </a:rPr>
              <a:t>roli signatáře </a:t>
            </a:r>
            <a:r>
              <a:rPr lang="cs-CZ" sz="1200" b="0" i="0" u="none" strike="noStrike" kern="1200" baseline="0" dirty="0" smtClean="0">
                <a:solidFill>
                  <a:schemeClr val="tx1"/>
                </a:solidFill>
                <a:latin typeface="+mn-lt"/>
                <a:ea typeface="+mn-ea"/>
                <a:cs typeface="+mn-cs"/>
              </a:rPr>
              <a:t>(blíže viz </a:t>
            </a:r>
            <a:r>
              <a:rPr lang="cs-CZ" sz="1200" b="0" i="0" u="none" strike="noStrike" kern="1200" baseline="0" dirty="0" err="1" smtClean="0">
                <a:solidFill>
                  <a:schemeClr val="tx1"/>
                </a:solidFill>
                <a:latin typeface="+mn-lt"/>
                <a:ea typeface="+mn-ea"/>
                <a:cs typeface="+mn-cs"/>
              </a:rPr>
              <a:t>slide</a:t>
            </a:r>
            <a:r>
              <a:rPr lang="cs-CZ" sz="1200" b="0" i="0" u="none" strike="noStrike" kern="1200" baseline="0" dirty="0" smtClean="0">
                <a:solidFill>
                  <a:schemeClr val="tx1"/>
                </a:solidFill>
                <a:latin typeface="+mn-lt"/>
                <a:ea typeface="+mn-ea"/>
                <a:cs typeface="+mn-cs"/>
              </a:rPr>
              <a:t>, kde je řešen přístup k žádosti/projektu). Pokud bylo v rámci datové oblasti „</a:t>
            </a:r>
            <a:r>
              <a:rPr lang="cs-CZ" sz="1200" b="1" i="0" u="none" strike="noStrike" kern="1200" baseline="0" dirty="0" smtClean="0">
                <a:solidFill>
                  <a:schemeClr val="tx1"/>
                </a:solidFill>
                <a:latin typeface="+mn-lt"/>
                <a:ea typeface="+mn-ea"/>
                <a:cs typeface="+mn-cs"/>
              </a:rPr>
              <a:t>Přístup k projektu</a:t>
            </a:r>
            <a:r>
              <a:rPr lang="cs-CZ" sz="1200" b="0" i="0" u="none" strike="noStrike" kern="1200" baseline="0" dirty="0" smtClean="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40</a:t>
            </a:fld>
            <a:endParaRPr lang="cs-CZ"/>
          </a:p>
        </p:txBody>
      </p:sp>
    </p:spTree>
    <p:extLst>
      <p:ext uri="{BB962C8B-B14F-4D97-AF65-F5344CB8AC3E}">
        <p14:creationId xmlns:p14="http://schemas.microsoft.com/office/powerpoint/2010/main" val="3924788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smtClean="0">
                <a:solidFill>
                  <a:schemeClr val="tx1"/>
                </a:solidFill>
                <a:latin typeface="+mn-lt"/>
                <a:ea typeface="+mn-ea"/>
                <a:cs typeface="+mn-cs"/>
              </a:rPr>
              <a:t>Viz následující </a:t>
            </a:r>
            <a:r>
              <a:rPr lang="cs-CZ" sz="1200" b="1" i="0" u="none" strike="noStrike" kern="1200" baseline="0" dirty="0" err="1" smtClean="0">
                <a:solidFill>
                  <a:schemeClr val="tx1"/>
                </a:solidFill>
                <a:latin typeface="+mn-lt"/>
                <a:ea typeface="+mn-ea"/>
                <a:cs typeface="+mn-cs"/>
              </a:rPr>
              <a:t>slide</a:t>
            </a:r>
            <a:r>
              <a:rPr lang="cs-CZ" sz="1200" b="1" i="0" u="none" strike="noStrike" kern="1200" baseline="0" dirty="0" smtClean="0">
                <a:solidFill>
                  <a:schemeClr val="tx1"/>
                </a:solidFill>
                <a:latin typeface="+mn-lt"/>
                <a:ea typeface="+mn-ea"/>
                <a:cs typeface="+mn-cs"/>
              </a:rPr>
              <a:t>.</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41</a:t>
            </a:fld>
            <a:endParaRPr lang="cs-CZ" dirty="0"/>
          </a:p>
        </p:txBody>
      </p:sp>
    </p:spTree>
    <p:extLst>
      <p:ext uri="{BB962C8B-B14F-4D97-AF65-F5344CB8AC3E}">
        <p14:creationId xmlns:p14="http://schemas.microsoft.com/office/powerpoint/2010/main" val="3059495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42</a:t>
            </a:fld>
            <a:endParaRPr lang="cs-CZ"/>
          </a:p>
        </p:txBody>
      </p:sp>
    </p:spTree>
    <p:extLst>
      <p:ext uri="{BB962C8B-B14F-4D97-AF65-F5344CB8AC3E}">
        <p14:creationId xmlns:p14="http://schemas.microsoft.com/office/powerpoint/2010/main" val="241040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a:t>
            </a:fld>
            <a:endParaRPr lang="cs-CZ"/>
          </a:p>
        </p:txBody>
      </p:sp>
    </p:spTree>
    <p:extLst>
      <p:ext uri="{BB962C8B-B14F-4D97-AF65-F5344CB8AC3E}">
        <p14:creationId xmlns:p14="http://schemas.microsoft.com/office/powerpoint/2010/main" val="358719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smtClean="0"/>
              <a:t>Žadatel musí jít vždy přes výzvu ŘO a konkrétní výzvu MAS volí až na žádosti.</a:t>
            </a:r>
          </a:p>
          <a:p>
            <a:r>
              <a:rPr lang="cs-CZ" baseline="0" dirty="0" smtClean="0"/>
              <a:t>Žadatel – Operační program – Výzva ŘO – otevře se nová žádost – a zde na záložce výzvy MAS vyberete konkrétní výzvu MAS</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a:t>
            </a:fld>
            <a:endParaRPr lang="cs-CZ"/>
          </a:p>
        </p:txBody>
      </p:sp>
    </p:spTree>
    <p:extLst>
      <p:ext uri="{BB962C8B-B14F-4D97-AF65-F5344CB8AC3E}">
        <p14:creationId xmlns:p14="http://schemas.microsoft.com/office/powerpoint/2010/main" val="344862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a:t>
            </a:fld>
            <a:endParaRPr lang="cs-CZ"/>
          </a:p>
        </p:txBody>
      </p:sp>
    </p:spTree>
    <p:extLst>
      <p:ext uri="{BB962C8B-B14F-4D97-AF65-F5344CB8AC3E}">
        <p14:creationId xmlns:p14="http://schemas.microsoft.com/office/powerpoint/2010/main" val="408517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Pořadí vyplňování záložek není zcela individuální, u některých je nejprve nutné vyplnit nadřazený údaj v jiné části žádosti o podporu (do té doby je záložka šedě podbarvená). </a:t>
            </a:r>
          </a:p>
          <a:p>
            <a:r>
              <a:rPr lang="cs-CZ" dirty="0" smtClean="0"/>
              <a:t>Role uživatelů IS KP14+ ve vztahu k projektu:</a:t>
            </a:r>
            <a:r>
              <a:rPr lang="cs-CZ" baseline="0" dirty="0" smtClean="0"/>
              <a:t> </a:t>
            </a:r>
            <a:r>
              <a:rPr lang="cs-CZ" dirty="0" smtClean="0"/>
              <a:t>Editor,</a:t>
            </a:r>
            <a:r>
              <a:rPr lang="cs-CZ" baseline="0" dirty="0" smtClean="0"/>
              <a:t> </a:t>
            </a:r>
            <a:r>
              <a:rPr lang="cs-CZ" dirty="0" smtClean="0"/>
              <a:t>Čtenář,</a:t>
            </a:r>
            <a:r>
              <a:rPr lang="cs-CZ" baseline="0" dirty="0" smtClean="0"/>
              <a:t> </a:t>
            </a:r>
            <a:r>
              <a:rPr lang="cs-CZ" dirty="0" smtClean="0"/>
              <a:t>Signatář</a:t>
            </a:r>
            <a:r>
              <a:rPr lang="cs-CZ" baseline="0" dirty="0" smtClean="0"/>
              <a:t> </a:t>
            </a:r>
            <a:r>
              <a:rPr lang="cs-CZ" dirty="0" smtClean="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smtClean="0"/>
              <a:t>Není možné přidělit přístup někomu, kdo pro IS KP14+ neexistuje.</a:t>
            </a:r>
          </a:p>
          <a:p>
            <a:r>
              <a:rPr lang="cs-CZ" dirty="0" smtClean="0"/>
              <a:t>Správce přístupů je vždy jedním z editorů.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a:t>
            </a:fld>
            <a:endParaRPr lang="cs-CZ"/>
          </a:p>
        </p:txBody>
      </p:sp>
    </p:spTree>
    <p:extLst>
      <p:ext uri="{BB962C8B-B14F-4D97-AF65-F5344CB8AC3E}">
        <p14:creationId xmlns:p14="http://schemas.microsoft.com/office/powerpoint/2010/main" val="2427335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Zkrácený název projektu </a:t>
            </a:r>
            <a:r>
              <a:rPr lang="cs-CZ" dirty="0" smtClean="0"/>
              <a:t>– Identifikační údaj sloužící k základní orientaci v systému</a:t>
            </a:r>
          </a:p>
          <a:p>
            <a:r>
              <a:rPr lang="cs-CZ" b="1" dirty="0" smtClean="0"/>
              <a:t>Typ podání </a:t>
            </a:r>
            <a:r>
              <a:rPr lang="cs-CZ" dirty="0" smtClean="0"/>
              <a:t>– Automatické x Ruční</a:t>
            </a:r>
          </a:p>
          <a:p>
            <a:pPr lvl="1"/>
            <a:r>
              <a:rPr lang="cs-CZ" dirty="0" smtClean="0"/>
              <a:t>Automatické – automaticky po podpisu signatáře/ů</a:t>
            </a:r>
          </a:p>
          <a:p>
            <a:pPr lvl="1"/>
            <a:r>
              <a:rPr lang="cs-CZ" dirty="0" smtClean="0"/>
              <a:t>Ruční – aktivní účast žadatele přes tlačítko </a:t>
            </a:r>
            <a:r>
              <a:rPr lang="pl-PL" dirty="0" smtClean="0"/>
              <a:t>Podat žádost, které se vygeneruje po podpisu žádosti </a:t>
            </a:r>
          </a:p>
          <a:p>
            <a:r>
              <a:rPr lang="cs-CZ" b="1" dirty="0" smtClean="0"/>
              <a:t>Způsob jednání</a:t>
            </a:r>
            <a:r>
              <a:rPr lang="cs-CZ" dirty="0" smtClean="0"/>
              <a:t> – nastavení pravidla pro podpis žádosti, provazba se záložkou Přístup k projektu (určení rolí)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a:t>
            </a:fld>
            <a:endParaRPr lang="cs-CZ"/>
          </a:p>
        </p:txBody>
      </p:sp>
    </p:spTree>
    <p:extLst>
      <p:ext uri="{BB962C8B-B14F-4D97-AF65-F5344CB8AC3E}">
        <p14:creationId xmlns:p14="http://schemas.microsoft.com/office/powerpoint/2010/main" val="2963436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none" dirty="0" smtClean="0"/>
              <a:t>Název projektu </a:t>
            </a:r>
          </a:p>
          <a:p>
            <a:r>
              <a:rPr lang="cs-CZ" b="1" dirty="0" smtClean="0"/>
              <a:t>Anotace projektu </a:t>
            </a:r>
            <a:r>
              <a:rPr lang="cs-CZ" dirty="0" smtClean="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smtClean="0"/>
              <a:t> zobrazuje se na začátku žádosti</a:t>
            </a:r>
          </a:p>
          <a:p>
            <a:pPr>
              <a:spcBef>
                <a:spcPts val="375"/>
              </a:spcBef>
              <a:buClr>
                <a:srgbClr val="000000"/>
              </a:buClr>
              <a:buSzPct val="100000"/>
              <a:buFont typeface="Wingdings" panose="05000000000000000000" pitchFamily="2" charset="2"/>
              <a:buChar char=""/>
              <a:defRPr/>
            </a:pPr>
            <a:r>
              <a:rPr lang="cs-CZ" altLang="cs-CZ" dirty="0" smtClean="0"/>
              <a:t> projekt v kostce, souhrnný obraz</a:t>
            </a:r>
          </a:p>
          <a:p>
            <a:pPr>
              <a:spcBef>
                <a:spcPts val="375"/>
              </a:spcBef>
              <a:buClr>
                <a:srgbClr val="000000"/>
              </a:buClr>
              <a:buSzPct val="100000"/>
              <a:buFont typeface="Wingdings" panose="05000000000000000000" pitchFamily="2" charset="2"/>
              <a:buChar char=""/>
              <a:defRPr/>
            </a:pPr>
            <a:r>
              <a:rPr lang="cs-CZ" altLang="cs-CZ" dirty="0" smtClean="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smtClean="0"/>
              <a:t> úvodní informace pro hodnotitele</a:t>
            </a:r>
          </a:p>
          <a:p>
            <a:pPr>
              <a:spcBef>
                <a:spcPts val="375"/>
              </a:spcBef>
              <a:buClr>
                <a:srgbClr val="000000"/>
              </a:buClr>
              <a:buSzPct val="100000"/>
              <a:buFont typeface="Wingdings" panose="05000000000000000000" pitchFamily="2" charset="2"/>
              <a:buChar char=""/>
              <a:defRPr/>
            </a:pPr>
            <a:r>
              <a:rPr lang="cs-CZ" altLang="cs-CZ" dirty="0" smtClean="0"/>
              <a:t> co, kdo, jak, proč, jak dlouho, za kolik</a:t>
            </a:r>
          </a:p>
          <a:p>
            <a:endParaRPr lang="cs-CZ" dirty="0" smtClean="0"/>
          </a:p>
          <a:p>
            <a:r>
              <a:rPr lang="cs-CZ" b="1" dirty="0" smtClean="0"/>
              <a:t>Datum zahájení a ukončení</a:t>
            </a:r>
            <a:r>
              <a:rPr lang="cs-CZ" dirty="0" smtClean="0"/>
              <a:t> – předpokládané/skutečné</a:t>
            </a:r>
          </a:p>
          <a:p>
            <a:pPr lvl="1"/>
            <a:r>
              <a:rPr lang="cs-CZ" dirty="0" smtClean="0"/>
              <a:t>generuje se délka projektu</a:t>
            </a:r>
          </a:p>
          <a:p>
            <a:pPr lvl="1"/>
            <a:r>
              <a:rPr lang="cs-CZ" dirty="0" smtClean="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smtClean="0"/>
              <a:t>Jiné finanční příjmy</a:t>
            </a:r>
            <a:r>
              <a:rPr lang="cs-CZ" sz="2400" dirty="0" smtClean="0"/>
              <a:t> – Vytváří x Nevytváří. Provazba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smtClean="0"/>
              <a:t>Příjmy dle čl. 61 obecného nařízení </a:t>
            </a:r>
            <a:r>
              <a:rPr lang="cs-CZ" sz="2400" dirty="0" smtClean="0"/>
              <a:t>- Projekt nevytváří příjmy dle článku 61</a:t>
            </a:r>
            <a:endParaRPr lang="cs-CZ" sz="2400" b="1" dirty="0" smtClean="0"/>
          </a:p>
          <a:p>
            <a:endParaRPr lang="cs-CZ" b="1" dirty="0" smtClean="0"/>
          </a:p>
          <a:p>
            <a:r>
              <a:rPr lang="cs-CZ" b="1" dirty="0" smtClean="0"/>
              <a:t>Doplňkové informace – </a:t>
            </a:r>
            <a:r>
              <a:rPr lang="cs-CZ" b="1" dirty="0" err="1" smtClean="0"/>
              <a:t>checkboxy</a:t>
            </a:r>
            <a:endParaRPr lang="cs-CZ" b="1" dirty="0" smtClean="0"/>
          </a:p>
          <a:p>
            <a:r>
              <a:rPr lang="pl-PL" dirty="0" smtClean="0"/>
              <a:t>Realizace zadávacích řízení na projektu</a:t>
            </a:r>
          </a:p>
          <a:p>
            <a:r>
              <a:rPr lang="cs-CZ" dirty="0" smtClean="0"/>
              <a:t>Režim financování – nastaveno na výzvě</a:t>
            </a:r>
          </a:p>
          <a:p>
            <a:r>
              <a:rPr lang="cs-CZ" dirty="0" smtClean="0"/>
              <a:t>Veřejná podpora – orientační, není provázáno s další záložkou. Bude řešeno až před podpisem právního aktu</a:t>
            </a:r>
          </a:p>
          <a:p>
            <a:r>
              <a:rPr lang="cs-CZ" dirty="0" smtClean="0"/>
              <a:t>Projekt je zcela nebo zčásti prováděn sociálními partnery nebo NNO – </a:t>
            </a:r>
            <a:r>
              <a:rPr lang="cs-CZ" dirty="0" err="1" smtClean="0"/>
              <a:t>checkbox</a:t>
            </a:r>
            <a:r>
              <a:rPr lang="cs-CZ" dirty="0" smtClean="0"/>
              <a:t> s </a:t>
            </a:r>
            <a:r>
              <a:rPr lang="cs-CZ" dirty="0" err="1" smtClean="0"/>
              <a:t>provazbou</a:t>
            </a:r>
            <a:r>
              <a:rPr lang="cs-CZ" dirty="0" smtClean="0"/>
              <a:t> na indikátor – relevantní v případě, že žadatel je NNO nebo sociální partner</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a:t>
            </a:fld>
            <a:endParaRPr lang="cs-CZ"/>
          </a:p>
        </p:txBody>
      </p:sp>
    </p:spTree>
    <p:extLst>
      <p:ext uri="{BB962C8B-B14F-4D97-AF65-F5344CB8AC3E}">
        <p14:creationId xmlns:p14="http://schemas.microsoft.com/office/powerpoint/2010/main" val="1523919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smtClean="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smtClean="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smtClean="0"/>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0"/>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3960000" cy="432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8064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2"/>
          <p:cNvSpPr>
            <a:spLocks noGrp="1"/>
          </p:cNvSpPr>
          <p:nvPr>
            <p:ph idx="10"/>
          </p:nvPr>
        </p:nvSpPr>
        <p:spPr>
          <a:xfrm>
            <a:off x="540000" y="4032000"/>
            <a:ext cx="8064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4" name="Zástupný symbol pro obsah 2"/>
          <p:cNvSpPr>
            <a:spLocks noGrp="1"/>
          </p:cNvSpPr>
          <p:nvPr>
            <p:ph idx="10"/>
          </p:nvPr>
        </p:nvSpPr>
        <p:spPr>
          <a:xfrm>
            <a:off x="540000" y="2412000"/>
            <a:ext cx="8064000" cy="3744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smtClean="0"/>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0"/>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hyperlink" Target="https://mseu.mssf.cz/" TargetMode="External"/><Relationship Id="rId7" Type="http://schemas.openxmlformats.org/officeDocument/2006/relationships/hyperlink" Target="https://www.esfcr.cz/2-3-opz-komunitne-vedeny-mistni-rozvoj"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www.strukturalni-fondy.cz/cs/Jak-na-projekt/Elektronicka-zadost/Edukacni-videa" TargetMode="External"/><Relationship Id="rId4" Type="http://schemas.openxmlformats.org/officeDocument/2006/relationships/hyperlink" Target="mailto:iskp@mpsv.cz"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619672" y="3140976"/>
            <a:ext cx="7272000" cy="1224000"/>
          </a:xfrm>
        </p:spPr>
        <p:txBody>
          <a:bodyPr/>
          <a:lstStyle/>
          <a:p>
            <a:r>
              <a:rPr lang="cs-CZ" dirty="0"/>
              <a:t>Projektová žádost </a:t>
            </a:r>
            <a:br>
              <a:rPr lang="cs-CZ" dirty="0"/>
            </a:br>
            <a:r>
              <a:rPr lang="cs-CZ" dirty="0" smtClean="0"/>
              <a:t>clld v </a:t>
            </a:r>
            <a:r>
              <a:rPr lang="cs-CZ" dirty="0"/>
              <a:t>IS KP14</a:t>
            </a:r>
            <a:r>
              <a:rPr lang="cs-CZ" dirty="0" smtClean="0"/>
              <a:t>+</a:t>
            </a:r>
            <a:endParaRPr lang="cs-CZ" dirty="0"/>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4567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10</a:t>
            </a:fld>
            <a:endParaRPr lang="cs-C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7" y="1196753"/>
            <a:ext cx="685547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Přímá spojnice se šipkou 11"/>
          <p:cNvCxnSpPr/>
          <p:nvPr/>
        </p:nvCxnSpPr>
        <p:spPr>
          <a:xfrm flipH="1" flipV="1">
            <a:off x="1547314" y="1849096"/>
            <a:ext cx="3096694" cy="107584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 name="Obdélník 13"/>
          <p:cNvSpPr/>
          <p:nvPr/>
        </p:nvSpPr>
        <p:spPr>
          <a:xfrm>
            <a:off x="234631" y="1505990"/>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5"/>
          <p:cNvSpPr>
            <a:spLocks noGrp="1"/>
          </p:cNvSpPr>
          <p:nvPr>
            <p:ph idx="10"/>
          </p:nvPr>
        </p:nvSpPr>
        <p:spPr>
          <a:xfrm>
            <a:off x="4716016" y="2852936"/>
            <a:ext cx="1944216" cy="1368152"/>
          </a:xfrm>
        </p:spPr>
        <p:txBody>
          <a:bodyPr/>
          <a:lstStyle/>
          <a:p>
            <a:pPr marL="0" indent="0">
              <a:lnSpc>
                <a:spcPct val="100000"/>
              </a:lnSpc>
              <a:spcBef>
                <a:spcPts val="0"/>
              </a:spcBef>
              <a:spcAft>
                <a:spcPts val="0"/>
              </a:spcAft>
              <a:buNone/>
            </a:pPr>
            <a:r>
              <a:rPr lang="cs-CZ" sz="2000" dirty="0" smtClean="0"/>
              <a:t>Důležitý údaj k ověření správnosti výběru výzvy!!!</a:t>
            </a:r>
          </a:p>
        </p:txBody>
      </p:sp>
      <p:sp>
        <p:nvSpPr>
          <p:cNvPr id="16" name="Zástupný symbol pro obsah 5"/>
          <p:cNvSpPr>
            <a:spLocks noGrp="1"/>
          </p:cNvSpPr>
          <p:nvPr>
            <p:ph idx="10"/>
          </p:nvPr>
        </p:nvSpPr>
        <p:spPr>
          <a:xfrm>
            <a:off x="7109078" y="1556792"/>
            <a:ext cx="1927418" cy="4824536"/>
          </a:xfrm>
        </p:spPr>
        <p:txBody>
          <a:bodyPr/>
          <a:lstStyle/>
          <a:p>
            <a:pPr>
              <a:lnSpc>
                <a:spcPct val="100000"/>
              </a:lnSpc>
              <a:spcBef>
                <a:spcPts val="0"/>
              </a:spcBef>
              <a:spcAft>
                <a:spcPts val="0"/>
              </a:spcAft>
            </a:pPr>
            <a:r>
              <a:rPr lang="cs-CZ" sz="2000" dirty="0"/>
              <a:t>Ž</a:t>
            </a:r>
            <a:r>
              <a:rPr lang="cs-CZ" sz="2000" dirty="0" smtClean="0"/>
              <a:t>ádost založenou </a:t>
            </a:r>
            <a:br>
              <a:rPr lang="cs-CZ" sz="2000" dirty="0" smtClean="0"/>
            </a:br>
            <a:r>
              <a:rPr lang="cs-CZ" sz="2000" dirty="0" smtClean="0"/>
              <a:t>v </a:t>
            </a:r>
            <a:r>
              <a:rPr lang="cs-CZ" sz="2000" dirty="0"/>
              <a:t>nesprávné výzvě, není možné </a:t>
            </a:r>
            <a:r>
              <a:rPr lang="cs-CZ" sz="2000" dirty="0" smtClean="0"/>
              <a:t>zkopírovat </a:t>
            </a:r>
            <a:r>
              <a:rPr lang="cs-CZ" sz="2000" dirty="0"/>
              <a:t>do výzvy </a:t>
            </a:r>
            <a:r>
              <a:rPr lang="cs-CZ" sz="2000" dirty="0" smtClean="0"/>
              <a:t>jiné. </a:t>
            </a:r>
          </a:p>
          <a:p>
            <a:pPr>
              <a:lnSpc>
                <a:spcPct val="100000"/>
              </a:lnSpc>
              <a:spcBef>
                <a:spcPts val="0"/>
              </a:spcBef>
              <a:spcAft>
                <a:spcPts val="0"/>
              </a:spcAft>
            </a:pPr>
            <a:endParaRPr lang="cs-CZ" sz="2000" dirty="0"/>
          </a:p>
          <a:p>
            <a:pPr>
              <a:lnSpc>
                <a:spcPct val="100000"/>
              </a:lnSpc>
              <a:spcBef>
                <a:spcPts val="0"/>
              </a:spcBef>
              <a:spcAft>
                <a:spcPts val="0"/>
              </a:spcAft>
            </a:pPr>
            <a:r>
              <a:rPr lang="cs-CZ" sz="2000" dirty="0" smtClean="0"/>
              <a:t>Kopii žádosti lze vytvářet </a:t>
            </a:r>
            <a:r>
              <a:rPr lang="cs-CZ" sz="2000" u="sng" dirty="0" smtClean="0"/>
              <a:t>pouze</a:t>
            </a:r>
            <a:r>
              <a:rPr lang="cs-CZ" sz="2000" dirty="0" smtClean="0"/>
              <a:t> </a:t>
            </a:r>
            <a:r>
              <a:rPr lang="cs-CZ" sz="2000" dirty="0"/>
              <a:t>v rámci jedné výzvy</a:t>
            </a:r>
            <a:r>
              <a:rPr lang="cs-CZ" sz="2000" dirty="0" smtClean="0"/>
              <a:t>.</a:t>
            </a:r>
          </a:p>
          <a:p>
            <a:pPr marL="0" indent="0">
              <a:lnSpc>
                <a:spcPct val="100000"/>
              </a:lnSpc>
              <a:spcBef>
                <a:spcPts val="0"/>
              </a:spcBef>
              <a:spcAft>
                <a:spcPts val="0"/>
              </a:spcAft>
              <a:buNone/>
            </a:pPr>
            <a:endParaRPr lang="cs-CZ" sz="2000" dirty="0"/>
          </a:p>
        </p:txBody>
      </p:sp>
    </p:spTree>
    <p:extLst>
      <p:ext uri="{BB962C8B-B14F-4D97-AF65-F5344CB8AC3E}">
        <p14:creationId xmlns:p14="http://schemas.microsoft.com/office/powerpoint/2010/main" val="333808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specifické cíle</a:t>
            </a:r>
            <a:endParaRPr lang="cs-CZ" dirty="0"/>
          </a:p>
        </p:txBody>
      </p:sp>
      <p:sp>
        <p:nvSpPr>
          <p:cNvPr id="4" name="Zástupný symbol pro obsah 3"/>
          <p:cNvSpPr>
            <a:spLocks noGrp="1"/>
          </p:cNvSpPr>
          <p:nvPr>
            <p:ph idx="10"/>
          </p:nvPr>
        </p:nvSpPr>
        <p:spPr>
          <a:xfrm>
            <a:off x="532834" y="5445224"/>
            <a:ext cx="8136456" cy="1224136"/>
          </a:xfrm>
        </p:spPr>
        <p:txBody>
          <a:bodyPr/>
          <a:lstStyle/>
          <a:p>
            <a:pPr>
              <a:lnSpc>
                <a:spcPct val="100000"/>
              </a:lnSpc>
              <a:spcBef>
                <a:spcPts val="0"/>
              </a:spcBef>
              <a:spcAft>
                <a:spcPts val="0"/>
              </a:spcAft>
            </a:pPr>
            <a:r>
              <a:rPr lang="cs-CZ" sz="2000" dirty="0" smtClean="0"/>
              <a:t>Záložka je vyplněna automaticky dle nastavení výzvy, data nelze editovat.</a:t>
            </a:r>
          </a:p>
          <a:p>
            <a:pPr>
              <a:lnSpc>
                <a:spcPct val="100000"/>
              </a:lnSpc>
              <a:spcBef>
                <a:spcPts val="0"/>
              </a:spcBef>
              <a:spcAft>
                <a:spcPts val="0"/>
              </a:spcAft>
            </a:pPr>
            <a:r>
              <a:rPr lang="cs-CZ" sz="2000" dirty="0" smtClean="0"/>
              <a:t>Automatický rozpad na méně a více rozvinuté regiony (% nastavené dle příslušné výzvy).</a:t>
            </a: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11</a:t>
            </a:fld>
            <a:endParaRPr lang="cs-CZ" dirty="0"/>
          </a:p>
        </p:txBody>
      </p:sp>
      <p:pic>
        <p:nvPicPr>
          <p:cNvPr id="4099" name="Picture 3" descr="C:\Users\michaela.sedlackova\Desktop\Specifické cí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2860"/>
            <a:ext cx="8699085" cy="421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Popis projektu</a:t>
            </a:r>
            <a:endParaRPr lang="cs-CZ" dirty="0"/>
          </a:p>
        </p:txBody>
      </p:sp>
      <p:sp>
        <p:nvSpPr>
          <p:cNvPr id="4" name="Zástupný symbol pro obsah 3"/>
          <p:cNvSpPr>
            <a:spLocks noGrp="1"/>
          </p:cNvSpPr>
          <p:nvPr>
            <p:ph idx="10"/>
          </p:nvPr>
        </p:nvSpPr>
        <p:spPr>
          <a:xfrm>
            <a:off x="5436096" y="1529408"/>
            <a:ext cx="3456384" cy="5067944"/>
          </a:xfrm>
        </p:spPr>
        <p:txBody>
          <a:bodyPr/>
          <a:lstStyle/>
          <a:p>
            <a:pPr>
              <a:lnSpc>
                <a:spcPct val="100000"/>
              </a:lnSpc>
            </a:pPr>
            <a:r>
              <a:rPr lang="cs-CZ" sz="1600" b="1" dirty="0"/>
              <a:t>Jaký problém projekt řeší? </a:t>
            </a:r>
            <a:endParaRPr lang="cs-CZ" sz="1600" b="1" dirty="0" smtClean="0"/>
          </a:p>
          <a:p>
            <a:pPr>
              <a:lnSpc>
                <a:spcPct val="100000"/>
              </a:lnSpc>
            </a:pPr>
            <a:r>
              <a:rPr lang="cs-CZ" sz="1600" b="1" dirty="0" smtClean="0"/>
              <a:t>Jaké </a:t>
            </a:r>
            <a:r>
              <a:rPr lang="cs-CZ" sz="1600" b="1" dirty="0"/>
              <a:t>jsou příčiny problému?</a:t>
            </a:r>
            <a:r>
              <a:rPr lang="cs-CZ" sz="1600" dirty="0"/>
              <a:t> </a:t>
            </a:r>
            <a:endParaRPr lang="cs-CZ" sz="1600" dirty="0" smtClean="0"/>
          </a:p>
          <a:p>
            <a:pPr>
              <a:lnSpc>
                <a:spcPct val="100000"/>
              </a:lnSpc>
            </a:pPr>
            <a:r>
              <a:rPr lang="cs-CZ" sz="1600" b="1" dirty="0" smtClean="0"/>
              <a:t>Co </a:t>
            </a:r>
            <a:r>
              <a:rPr lang="cs-CZ" sz="1600" b="1" dirty="0"/>
              <a:t>je </a:t>
            </a:r>
            <a:r>
              <a:rPr lang="cs-CZ" sz="1600" b="1" dirty="0" smtClean="0"/>
              <a:t>cílem </a:t>
            </a:r>
            <a:r>
              <a:rPr lang="cs-CZ" sz="1600" b="1" dirty="0"/>
              <a:t>projektu? </a:t>
            </a:r>
            <a:endParaRPr lang="cs-CZ" sz="1600" b="1" dirty="0" smtClean="0"/>
          </a:p>
          <a:p>
            <a:pPr>
              <a:lnSpc>
                <a:spcPct val="100000"/>
              </a:lnSpc>
            </a:pPr>
            <a:r>
              <a:rPr lang="cs-CZ" sz="1600" b="1" dirty="0"/>
              <a:t>Jaká/é změna/y je/jsou v důsledku projektu očekávána/y? </a:t>
            </a:r>
            <a:endParaRPr lang="cs-CZ" sz="1600" b="1" dirty="0" smtClean="0"/>
          </a:p>
          <a:p>
            <a:pPr>
              <a:lnSpc>
                <a:spcPct val="100000"/>
              </a:lnSpc>
            </a:pPr>
            <a:r>
              <a:rPr lang="cs-CZ" sz="1600" b="1" dirty="0"/>
              <a:t>Jaké aktivity v projektu budou realizovány? </a:t>
            </a:r>
            <a:r>
              <a:rPr lang="cs-CZ" sz="1600" b="1" dirty="0" smtClean="0"/>
              <a:t> </a:t>
            </a:r>
          </a:p>
          <a:p>
            <a:pPr>
              <a:lnSpc>
                <a:spcPct val="100000"/>
              </a:lnSpc>
            </a:pPr>
            <a:r>
              <a:rPr lang="cs-CZ" sz="1600" b="1" dirty="0"/>
              <a:t>Popis realizačního týmu </a:t>
            </a:r>
            <a:r>
              <a:rPr lang="cs-CZ" sz="1600" b="1" dirty="0" smtClean="0"/>
              <a:t>projektu.</a:t>
            </a:r>
          </a:p>
          <a:p>
            <a:pPr>
              <a:lnSpc>
                <a:spcPct val="100000"/>
              </a:lnSpc>
            </a:pPr>
            <a:r>
              <a:rPr lang="cs-CZ" sz="1600" b="1" dirty="0"/>
              <a:t>Jak bude zajištěno šíření výstupů projektu? </a:t>
            </a:r>
            <a:endParaRPr lang="cs-CZ" sz="1600" b="1" dirty="0" smtClean="0"/>
          </a:p>
          <a:p>
            <a:pPr>
              <a:lnSpc>
                <a:spcPct val="100000"/>
              </a:lnSpc>
            </a:pPr>
            <a:r>
              <a:rPr lang="cs-CZ" sz="1600" b="1" dirty="0"/>
              <a:t>V čem je navržené řešení inovativní? </a:t>
            </a:r>
            <a:endParaRPr lang="cs-CZ" sz="1600" b="1" dirty="0" smtClean="0"/>
          </a:p>
          <a:p>
            <a:pPr>
              <a:lnSpc>
                <a:spcPct val="100000"/>
              </a:lnSpc>
            </a:pPr>
            <a:r>
              <a:rPr lang="cs-CZ" sz="1600" b="1" dirty="0"/>
              <a:t>Jaká existují rizika projektu? </a:t>
            </a:r>
            <a:endParaRPr lang="cs-CZ" sz="1600" b="1" dirty="0" smtClean="0"/>
          </a:p>
          <a:p>
            <a:pPr>
              <a:lnSpc>
                <a:spcPct val="100000"/>
              </a:lnSpc>
            </a:pPr>
            <a:endParaRPr lang="cs-CZ" sz="1600" b="1" dirty="0"/>
          </a:p>
          <a:p>
            <a:pPr>
              <a:lnSpc>
                <a:spcPct val="100000"/>
              </a:lnSpc>
            </a:pPr>
            <a:endParaRPr lang="cs-CZ" sz="1600" b="1" dirty="0" smtClean="0"/>
          </a:p>
          <a:p>
            <a:pPr>
              <a:lnSpc>
                <a:spcPct val="100000"/>
              </a:lnSpc>
            </a:pPr>
            <a:endParaRPr lang="cs-CZ" sz="1600" b="1" dirty="0" smtClean="0"/>
          </a:p>
          <a:p>
            <a:pPr>
              <a:lnSpc>
                <a:spcPct val="100000"/>
              </a:lnSpc>
            </a:pPr>
            <a:endParaRPr lang="cs-CZ" sz="1600" b="1" dirty="0" smtClean="0"/>
          </a:p>
          <a:p>
            <a:pPr>
              <a:lnSpc>
                <a:spcPct val="100000"/>
              </a:lnSpc>
            </a:pPr>
            <a:endParaRPr lang="cs-CZ" sz="16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12</a:t>
            </a:fld>
            <a:endParaRPr lang="cs-CZ" dirty="0"/>
          </a:p>
        </p:txBody>
      </p:sp>
      <p:pic>
        <p:nvPicPr>
          <p:cNvPr id="1026" name="Picture 2" descr="C:\Users\michaela.sedlackova\Desktop\Popis projektu.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96752"/>
            <a:ext cx="5295417" cy="555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18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a:t>
            </a:r>
            <a:endParaRPr lang="cs-CZ" dirty="0"/>
          </a:p>
        </p:txBody>
      </p:sp>
      <p:sp>
        <p:nvSpPr>
          <p:cNvPr id="4" name="Zástupný symbol pro obsah 3"/>
          <p:cNvSpPr>
            <a:spLocks noGrp="1"/>
          </p:cNvSpPr>
          <p:nvPr>
            <p:ph idx="10"/>
          </p:nvPr>
        </p:nvSpPr>
        <p:spPr>
          <a:xfrm>
            <a:off x="6300192" y="1332349"/>
            <a:ext cx="2808312" cy="5166186"/>
          </a:xfrm>
        </p:spPr>
        <p:txBody>
          <a:bodyPr/>
          <a:lstStyle/>
          <a:p>
            <a:pPr>
              <a:lnSpc>
                <a:spcPts val="2500"/>
              </a:lnSpc>
            </a:pPr>
            <a:r>
              <a:rPr lang="cs-CZ" sz="2000" dirty="0" smtClean="0"/>
              <a:t>Indikátory aktuální pro danou výzvu se nabízí ze seznamu nebo ve výběru přes tlačítko Nový  záznam.</a:t>
            </a:r>
          </a:p>
          <a:p>
            <a:pPr>
              <a:lnSpc>
                <a:spcPts val="2500"/>
              </a:lnSpc>
            </a:pPr>
            <a:r>
              <a:rPr lang="cs-CZ" sz="2000" b="1" u="sng" dirty="0" smtClean="0"/>
              <a:t>Povinná pole:</a:t>
            </a:r>
          </a:p>
          <a:p>
            <a:pPr lvl="1">
              <a:lnSpc>
                <a:spcPts val="2500"/>
              </a:lnSpc>
              <a:spcBef>
                <a:spcPts val="0"/>
              </a:spcBef>
              <a:spcAft>
                <a:spcPts val="0"/>
              </a:spcAft>
            </a:pPr>
            <a:r>
              <a:rPr lang="cs-CZ" sz="1700" dirty="0" smtClean="0"/>
              <a:t>Cílová hodnota</a:t>
            </a:r>
          </a:p>
          <a:p>
            <a:pPr lvl="1">
              <a:lnSpc>
                <a:spcPts val="2500"/>
              </a:lnSpc>
              <a:spcBef>
                <a:spcPts val="0"/>
              </a:spcBef>
              <a:spcAft>
                <a:spcPts val="0"/>
              </a:spcAft>
            </a:pPr>
            <a:r>
              <a:rPr lang="cs-CZ" sz="1700" dirty="0" smtClean="0"/>
              <a:t>Datum cílové hodnoty</a:t>
            </a:r>
          </a:p>
          <a:p>
            <a:pPr lvl="1">
              <a:lnSpc>
                <a:spcPts val="2500"/>
              </a:lnSpc>
              <a:spcBef>
                <a:spcPts val="0"/>
              </a:spcBef>
              <a:spcAft>
                <a:spcPts val="0"/>
              </a:spcAft>
            </a:pPr>
            <a:r>
              <a:rPr lang="cs-CZ" sz="1700" dirty="0" smtClean="0"/>
              <a:t>Popis hodnoty </a:t>
            </a:r>
          </a:p>
          <a:p>
            <a:pPr lvl="1">
              <a:lnSpc>
                <a:spcPts val="2500"/>
              </a:lnSpc>
              <a:spcBef>
                <a:spcPts val="0"/>
              </a:spcBef>
              <a:spcAft>
                <a:spcPts val="0"/>
              </a:spcAft>
            </a:pPr>
            <a:r>
              <a:rPr lang="cs-CZ" sz="1700" dirty="0"/>
              <a:t>p</a:t>
            </a:r>
            <a:r>
              <a:rPr lang="cs-CZ" sz="1700" dirty="0" smtClean="0"/>
              <a:t>řípadně Výchozí hodnota</a:t>
            </a:r>
          </a:p>
          <a:p>
            <a:pPr>
              <a:lnSpc>
                <a:spcPts val="2500"/>
              </a:lnSpc>
            </a:pPr>
            <a:r>
              <a:rPr lang="cs-CZ" sz="2000" dirty="0" smtClean="0"/>
              <a:t>Každý řádek (indikátor) je nutné po vyplnění uložit!</a:t>
            </a:r>
          </a:p>
          <a:p>
            <a:pPr marL="0" indent="0">
              <a:lnSpc>
                <a:spcPts val="2500"/>
              </a:lnSpc>
              <a:buNone/>
            </a:pPr>
            <a:endParaRPr lang="cs-CZ" sz="21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13</a:t>
            </a:fld>
            <a:endParaRPr lang="cs-CZ"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15142"/>
            <a:ext cx="59766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323528" y="5944647"/>
            <a:ext cx="57606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1331640" y="4761148"/>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39659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a:t>
            </a:r>
            <a:endParaRPr lang="cs-CZ" dirty="0"/>
          </a:p>
        </p:txBody>
      </p:sp>
      <p:sp>
        <p:nvSpPr>
          <p:cNvPr id="3" name="Zástupný symbol pro obsah 2"/>
          <p:cNvSpPr>
            <a:spLocks noGrp="1"/>
          </p:cNvSpPr>
          <p:nvPr>
            <p:ph idx="1"/>
          </p:nvPr>
        </p:nvSpPr>
        <p:spPr>
          <a:xfrm>
            <a:off x="179512" y="1457400"/>
            <a:ext cx="4032448" cy="5400600"/>
          </a:xfrm>
        </p:spPr>
        <p:txBody>
          <a:bodyPr/>
          <a:lstStyle/>
          <a:p>
            <a:r>
              <a:rPr lang="cs-CZ" sz="1600" b="1" u="sng" cap="all" dirty="0"/>
              <a:t>Indikátory povinné k </a:t>
            </a:r>
            <a:r>
              <a:rPr lang="cs-CZ" sz="1600" b="1" u="sng" cap="all" dirty="0" smtClean="0"/>
              <a:t>naplnění</a:t>
            </a:r>
          </a:p>
          <a:p>
            <a:pPr lvl="1">
              <a:lnSpc>
                <a:spcPct val="100000"/>
              </a:lnSpc>
              <a:spcBef>
                <a:spcPts val="0"/>
              </a:spcBef>
            </a:pPr>
            <a:r>
              <a:rPr lang="cs-CZ" sz="1400" dirty="0"/>
              <a:t>Žadatel má povinnost </a:t>
            </a:r>
            <a:r>
              <a:rPr lang="cs-CZ" sz="1400" b="1" dirty="0"/>
              <a:t>stanovit nenulovou cílovou hodnotu</a:t>
            </a:r>
            <a:r>
              <a:rPr lang="cs-CZ" sz="1400" dirty="0"/>
              <a:t> pro všechny relevantní indikátory (jakožto závazek</a:t>
            </a:r>
            <a:r>
              <a:rPr lang="cs-CZ" sz="1400" dirty="0" smtClean="0"/>
              <a:t>).</a:t>
            </a:r>
            <a:endParaRPr lang="cs-CZ" sz="1400" dirty="0"/>
          </a:p>
          <a:p>
            <a:pPr lvl="1">
              <a:lnSpc>
                <a:spcPct val="100000"/>
              </a:lnSpc>
              <a:spcBef>
                <a:spcPts val="0"/>
              </a:spcBef>
            </a:pPr>
            <a:r>
              <a:rPr lang="cs-CZ" sz="1400" dirty="0"/>
              <a:t>Žadatel v žádosti uvede </a:t>
            </a:r>
            <a:r>
              <a:rPr lang="cs-CZ" sz="1400" b="1" dirty="0"/>
              <a:t>způsob stanovení cílové hodnoty</a:t>
            </a:r>
            <a:r>
              <a:rPr lang="cs-CZ" sz="1400" dirty="0"/>
              <a:t>, jak bude naplňování indikátoru sledovat a </a:t>
            </a:r>
            <a:r>
              <a:rPr lang="cs-CZ" sz="1400" dirty="0" smtClean="0"/>
              <a:t>dokládat.  </a:t>
            </a:r>
            <a:endParaRPr lang="cs-CZ" sz="1400" dirty="0"/>
          </a:p>
          <a:p>
            <a:pPr lvl="1">
              <a:lnSpc>
                <a:spcPct val="100000"/>
              </a:lnSpc>
              <a:spcBef>
                <a:spcPts val="0"/>
              </a:spcBef>
            </a:pPr>
            <a:r>
              <a:rPr lang="cs-CZ" sz="1400" dirty="0"/>
              <a:t>Při stanovení cílových hodnot </a:t>
            </a:r>
            <a:r>
              <a:rPr lang="cs-CZ" sz="1400" b="1" dirty="0"/>
              <a:t>žadatel vychází z plánovaných aktivit</a:t>
            </a:r>
            <a:r>
              <a:rPr lang="cs-CZ" sz="1400" dirty="0"/>
              <a:t>, </a:t>
            </a:r>
            <a:r>
              <a:rPr lang="cs-CZ" sz="1400" b="1" dirty="0"/>
              <a:t>zaměření projektu a jeho rozpočtu</a:t>
            </a:r>
            <a:r>
              <a:rPr lang="cs-CZ" sz="1400" dirty="0"/>
              <a:t>, nelze je libovolně </a:t>
            </a:r>
            <a:r>
              <a:rPr lang="cs-CZ" sz="1400" dirty="0" smtClean="0"/>
              <a:t>měnit.</a:t>
            </a:r>
            <a:endParaRPr lang="cs-CZ" sz="1400" dirty="0"/>
          </a:p>
          <a:p>
            <a:pPr lvl="1">
              <a:lnSpc>
                <a:spcPct val="100000"/>
              </a:lnSpc>
              <a:spcBef>
                <a:spcPts val="0"/>
              </a:spcBef>
            </a:pPr>
            <a:r>
              <a:rPr lang="cs-CZ" sz="1400" dirty="0"/>
              <a:t>Jsou součástí právního aktu, </a:t>
            </a:r>
            <a:r>
              <a:rPr lang="cs-CZ" sz="1400" b="1" dirty="0"/>
              <a:t>na jejich neplnění jsou navázány sankce</a:t>
            </a:r>
            <a:r>
              <a:rPr lang="cs-CZ" sz="1400" dirty="0"/>
              <a:t> (výše sankcí viz Obecná část pravidel pro žadatele </a:t>
            </a:r>
            <a:r>
              <a:rPr lang="cs-CZ" sz="1400" dirty="0" smtClean="0"/>
              <a:t>a </a:t>
            </a:r>
            <a:r>
              <a:rPr lang="cs-CZ" sz="1400" dirty="0"/>
              <a:t>příjemce, kap. 18.1.1).</a:t>
            </a:r>
          </a:p>
          <a:p>
            <a:pPr lvl="1">
              <a:lnSpc>
                <a:spcPct val="100000"/>
              </a:lnSpc>
              <a:spcBef>
                <a:spcPts val="0"/>
              </a:spcBef>
            </a:pPr>
            <a:r>
              <a:rPr lang="cs-CZ" sz="1400" dirty="0" smtClean="0"/>
              <a:t>Indikátor </a:t>
            </a:r>
            <a:r>
              <a:rPr lang="cs-CZ" sz="1400" dirty="0"/>
              <a:t>není relevantní </a:t>
            </a:r>
            <a:endParaRPr lang="cs-CZ" sz="1400" dirty="0" smtClean="0"/>
          </a:p>
          <a:p>
            <a:pPr marL="414000" lvl="1" indent="0">
              <a:lnSpc>
                <a:spcPct val="100000"/>
              </a:lnSpc>
              <a:spcBef>
                <a:spcPts val="0"/>
              </a:spcBef>
              <a:buNone/>
            </a:pPr>
            <a:r>
              <a:rPr lang="cs-CZ" sz="1400" dirty="0" smtClean="0"/>
              <a:t>     – </a:t>
            </a:r>
            <a:r>
              <a:rPr lang="cs-CZ" sz="1400" dirty="0"/>
              <a:t>cílová hodnota </a:t>
            </a:r>
            <a:r>
              <a:rPr lang="cs-CZ" sz="1400" dirty="0" smtClean="0"/>
              <a:t>0.</a:t>
            </a:r>
            <a:endParaRPr lang="cs-CZ" sz="1400" dirty="0"/>
          </a:p>
          <a:p>
            <a:pPr lvl="1">
              <a:lnSpc>
                <a:spcPct val="100000"/>
              </a:lnSpc>
              <a:spcBef>
                <a:spcPts val="0"/>
              </a:spcBef>
            </a:pPr>
            <a:r>
              <a:rPr lang="cs-CZ" sz="1400" dirty="0"/>
              <a:t>Výchozí hodnota indikátorů povinných k naplnění – vždy </a:t>
            </a:r>
            <a:r>
              <a:rPr lang="cs-CZ" sz="1400" dirty="0" smtClean="0"/>
              <a:t>0.</a:t>
            </a:r>
            <a:endParaRPr lang="cs-CZ" sz="1400" dirty="0"/>
          </a:p>
          <a:p>
            <a:endParaRPr lang="cs-CZ" sz="1600" b="1" u="sng" cap="all" dirty="0"/>
          </a:p>
        </p:txBody>
      </p:sp>
      <p:sp>
        <p:nvSpPr>
          <p:cNvPr id="4" name="Zástupný symbol pro obsah 3"/>
          <p:cNvSpPr>
            <a:spLocks noGrp="1"/>
          </p:cNvSpPr>
          <p:nvPr>
            <p:ph idx="10"/>
          </p:nvPr>
        </p:nvSpPr>
        <p:spPr>
          <a:xfrm>
            <a:off x="4427984" y="1412776"/>
            <a:ext cx="4608512" cy="5112568"/>
          </a:xfrm>
        </p:spPr>
        <p:txBody>
          <a:bodyPr/>
          <a:lstStyle/>
          <a:p>
            <a:r>
              <a:rPr lang="cs-CZ" sz="1600" b="1" u="sng" cap="all" dirty="0"/>
              <a:t>Indikátory povinné k </a:t>
            </a:r>
            <a:r>
              <a:rPr lang="cs-CZ" sz="1600" b="1" u="sng" cap="all" dirty="0" smtClean="0"/>
              <a:t>vykazování</a:t>
            </a:r>
            <a:endParaRPr lang="cs-CZ" sz="1600" b="1" u="sng" cap="all" dirty="0"/>
          </a:p>
          <a:p>
            <a:pPr lvl="1">
              <a:lnSpc>
                <a:spcPct val="100000"/>
              </a:lnSpc>
              <a:spcBef>
                <a:spcPts val="0"/>
              </a:spcBef>
            </a:pPr>
            <a:r>
              <a:rPr lang="cs-CZ" sz="1400" dirty="0" smtClean="0"/>
              <a:t>Žadatel </a:t>
            </a:r>
            <a:r>
              <a:rPr lang="cs-CZ" sz="1400" dirty="0"/>
              <a:t>má povinnost </a:t>
            </a:r>
            <a:r>
              <a:rPr lang="cs-CZ" sz="1400" b="1" dirty="0"/>
              <a:t>sledovat dosažené cílové hodnoty</a:t>
            </a:r>
            <a:r>
              <a:rPr lang="cs-CZ" sz="1400" dirty="0"/>
              <a:t> u všech relevantních </a:t>
            </a:r>
            <a:r>
              <a:rPr lang="cs-CZ" sz="1400" dirty="0" smtClean="0"/>
              <a:t>indikátorů.</a:t>
            </a:r>
            <a:endParaRPr lang="cs-CZ" sz="1400" dirty="0"/>
          </a:p>
          <a:p>
            <a:pPr lvl="1">
              <a:lnSpc>
                <a:spcPct val="100000"/>
              </a:lnSpc>
              <a:spcBef>
                <a:spcPts val="0"/>
              </a:spcBef>
            </a:pPr>
            <a:r>
              <a:rPr lang="cs-CZ" sz="1400" dirty="0"/>
              <a:t>Na neplnění indikátorů povinných k vykazování </a:t>
            </a:r>
            <a:r>
              <a:rPr lang="cs-CZ" sz="1400" b="1" dirty="0"/>
              <a:t>nebude navázána sankce</a:t>
            </a:r>
            <a:r>
              <a:rPr lang="cs-CZ" sz="1400" dirty="0"/>
              <a:t> v právním </a:t>
            </a:r>
            <a:r>
              <a:rPr lang="cs-CZ" sz="1400" dirty="0" smtClean="0"/>
              <a:t>aktu.</a:t>
            </a:r>
            <a:endParaRPr lang="cs-CZ" sz="1400" dirty="0"/>
          </a:p>
          <a:p>
            <a:pPr lvl="1">
              <a:lnSpc>
                <a:spcPct val="100000"/>
              </a:lnSpc>
              <a:spcBef>
                <a:spcPts val="0"/>
              </a:spcBef>
            </a:pPr>
            <a:r>
              <a:rPr lang="cs-CZ" sz="1400" dirty="0"/>
              <a:t>Pokud je indikátor nerelevantní </a:t>
            </a:r>
            <a:endParaRPr lang="cs-CZ" sz="1400" dirty="0" smtClean="0"/>
          </a:p>
          <a:p>
            <a:pPr marL="414000" lvl="1" indent="0">
              <a:lnSpc>
                <a:spcPct val="100000"/>
              </a:lnSpc>
              <a:spcBef>
                <a:spcPts val="0"/>
              </a:spcBef>
              <a:buNone/>
            </a:pPr>
            <a:r>
              <a:rPr lang="cs-CZ" sz="1400" dirty="0"/>
              <a:t> </a:t>
            </a:r>
            <a:r>
              <a:rPr lang="cs-CZ" sz="1400" dirty="0" smtClean="0"/>
              <a:t>    – </a:t>
            </a:r>
            <a:r>
              <a:rPr lang="cs-CZ" sz="1400" dirty="0"/>
              <a:t>cílová hodnota </a:t>
            </a:r>
            <a:r>
              <a:rPr lang="cs-CZ" sz="1400" dirty="0" smtClean="0"/>
              <a:t>0.</a:t>
            </a:r>
            <a:endParaRPr lang="cs-CZ" sz="1400" dirty="0"/>
          </a:p>
          <a:p>
            <a:pPr lvl="1">
              <a:lnSpc>
                <a:spcPct val="100000"/>
              </a:lnSpc>
              <a:spcBef>
                <a:spcPts val="0"/>
              </a:spcBef>
            </a:pPr>
            <a:r>
              <a:rPr lang="cs-CZ" sz="1400" dirty="0"/>
              <a:t>U výsledkových indikátorů, které se </a:t>
            </a:r>
            <a:r>
              <a:rPr lang="cs-CZ" sz="1400" b="1" dirty="0"/>
              <a:t>týkají účastníků</a:t>
            </a:r>
            <a:r>
              <a:rPr lang="cs-CZ" sz="1400" dirty="0"/>
              <a:t> žadatel uvede vždy cílovou hodnotu </a:t>
            </a:r>
            <a:r>
              <a:rPr lang="cs-CZ" sz="1400" dirty="0" smtClean="0"/>
              <a:t>0. </a:t>
            </a:r>
            <a:endParaRPr lang="cs-CZ" sz="1400" dirty="0"/>
          </a:p>
          <a:p>
            <a:pPr lvl="1">
              <a:lnSpc>
                <a:spcPct val="100000"/>
              </a:lnSpc>
              <a:spcBef>
                <a:spcPts val="0"/>
              </a:spcBef>
            </a:pPr>
            <a:r>
              <a:rPr lang="cs-CZ" sz="1400" dirty="0"/>
              <a:t>Výchozí hodnota indikátorů povinných k vykazování – </a:t>
            </a:r>
            <a:r>
              <a:rPr lang="cs-CZ" sz="1400" dirty="0" smtClean="0"/>
              <a:t>vždy 0.</a:t>
            </a:r>
            <a:endParaRPr lang="cs-CZ" sz="1400" dirty="0"/>
          </a:p>
          <a:p>
            <a:pPr lvl="1">
              <a:lnSpc>
                <a:spcPct val="100000"/>
              </a:lnSpc>
              <a:spcBef>
                <a:spcPts val="0"/>
              </a:spcBef>
            </a:pP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14</a:t>
            </a:fld>
            <a:endParaRPr lang="cs-CZ" dirty="0"/>
          </a:p>
        </p:txBody>
      </p:sp>
    </p:spTree>
    <p:extLst>
      <p:ext uri="{BB962C8B-B14F-4D97-AF65-F5344CB8AC3E}">
        <p14:creationId xmlns:p14="http://schemas.microsoft.com/office/powerpoint/2010/main" val="73460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NAPLNĚNÍ</a:t>
            </a:r>
            <a:endParaRPr lang="cs-CZ" dirty="0"/>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naplnění </a:t>
            </a:r>
            <a:r>
              <a:rPr lang="cs-CZ" sz="1800" dirty="0"/>
              <a:t>(výstupové či výsledkové) </a:t>
            </a:r>
          </a:p>
          <a:p>
            <a:pPr marL="432000" lvl="1"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15</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552077885"/>
              </p:ext>
            </p:extLst>
          </p:nvPr>
        </p:nvGraphicFramePr>
        <p:xfrm>
          <a:off x="755576" y="1628800"/>
          <a:ext cx="7560840" cy="4935838"/>
        </p:xfrm>
        <a:graphic>
          <a:graphicData uri="http://schemas.openxmlformats.org/drawingml/2006/table">
            <a:tbl>
              <a:tblPr firstRow="1" firstCol="1" bandRow="1">
                <a:tableStyleId>{5C22544A-7EE6-4342-B048-85BDC9FD1C3A}</a:tableStyleId>
              </a:tblPr>
              <a:tblGrid>
                <a:gridCol w="1037861"/>
                <a:gridCol w="3435303"/>
                <a:gridCol w="1540078"/>
                <a:gridCol w="1547598"/>
              </a:tblGrid>
              <a:tr h="391980">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a:effectLst/>
                        </a:rPr>
                        <a:t>Měrná jednotka </a:t>
                      </a:r>
                      <a:endParaRPr lang="cs-CZ" sz="160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68580" marR="68580" marT="0" marB="0"/>
                </a:tc>
              </a:tr>
              <a:tr h="391980">
                <a:tc>
                  <a:txBody>
                    <a:bodyPr/>
                    <a:lstStyle/>
                    <a:p>
                      <a:pPr algn="l">
                        <a:lnSpc>
                          <a:spcPct val="115000"/>
                        </a:lnSpc>
                        <a:spcAft>
                          <a:spcPts val="600"/>
                        </a:spcAft>
                      </a:pPr>
                      <a:r>
                        <a:rPr lang="cs-CZ" sz="1800" dirty="0">
                          <a:effectLst/>
                        </a:rPr>
                        <a:t>60000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Celkový počet účastníků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Účastníci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tr>
              <a:tr h="391980">
                <a:tc>
                  <a:txBody>
                    <a:bodyPr/>
                    <a:lstStyle/>
                    <a:p>
                      <a:pPr algn="l">
                        <a:lnSpc>
                          <a:spcPct val="115000"/>
                        </a:lnSpc>
                        <a:spcAft>
                          <a:spcPts val="600"/>
                        </a:spcAft>
                      </a:pPr>
                      <a:r>
                        <a:rPr lang="cs-CZ" sz="1800">
                          <a:effectLst/>
                        </a:rPr>
                        <a:t>67001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Kapacita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Místa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tr>
              <a:tr h="391980">
                <a:tc>
                  <a:txBody>
                    <a:bodyPr/>
                    <a:lstStyle/>
                    <a:p>
                      <a:pPr algn="l">
                        <a:lnSpc>
                          <a:spcPct val="115000"/>
                        </a:lnSpc>
                        <a:spcAft>
                          <a:spcPts val="600"/>
                        </a:spcAft>
                      </a:pPr>
                      <a:r>
                        <a:rPr lang="cs-CZ" sz="1800">
                          <a:effectLst/>
                        </a:rPr>
                        <a:t>67010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Využívání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Osoby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Výsledek </a:t>
                      </a:r>
                      <a:endParaRPr lang="cs-CZ" sz="1800" dirty="0">
                        <a:effectLst/>
                        <a:latin typeface="Calibri"/>
                        <a:ea typeface="Calibri"/>
                        <a:cs typeface="Times New Roman"/>
                      </a:endParaRPr>
                    </a:p>
                  </a:txBody>
                  <a:tcPr marL="68580" marR="68580" marT="0" marB="0"/>
                </a:tc>
              </a:tr>
              <a:tr h="810863">
                <a:tc>
                  <a:txBody>
                    <a:bodyPr/>
                    <a:lstStyle/>
                    <a:p>
                      <a:pPr algn="l">
                        <a:lnSpc>
                          <a:spcPct val="115000"/>
                        </a:lnSpc>
                        <a:spcAft>
                          <a:spcPts val="600"/>
                        </a:spcAft>
                      </a:pPr>
                      <a:r>
                        <a:rPr lang="cs-CZ" sz="1800" dirty="0">
                          <a:effectLst/>
                        </a:rPr>
                        <a:t>10213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Počet sociálních podniků vzniklých díky podpoře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Organizace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tr>
              <a:tr h="810863">
                <a:tc>
                  <a:txBody>
                    <a:bodyPr/>
                    <a:lstStyle/>
                    <a:p>
                      <a:pPr algn="l">
                        <a:lnSpc>
                          <a:spcPct val="115000"/>
                        </a:lnSpc>
                        <a:spcAft>
                          <a:spcPts val="600"/>
                        </a:spcAft>
                      </a:pPr>
                      <a:r>
                        <a:rPr lang="cs-CZ" sz="1800" dirty="0">
                          <a:effectLst/>
                        </a:rPr>
                        <a:t>10212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Počet podpořených již existujících sociálních podniků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a:effectLst/>
                        </a:rPr>
                        <a:t>Organizace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tr>
              <a:tr h="810863">
                <a:tc>
                  <a:txBody>
                    <a:bodyPr/>
                    <a:lstStyle/>
                    <a:p>
                      <a:pPr algn="l">
                        <a:lnSpc>
                          <a:spcPct val="115000"/>
                        </a:lnSpc>
                        <a:spcAft>
                          <a:spcPts val="600"/>
                        </a:spcAft>
                      </a:pPr>
                      <a:r>
                        <a:rPr lang="cs-CZ" sz="1800" dirty="0">
                          <a:effectLst/>
                        </a:rPr>
                        <a:t>50001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Kapacita podporovaných zařízení péče o děti nebo vzdělávacích zařízení </a:t>
                      </a:r>
                      <a:endParaRPr lang="cs-CZ" sz="18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1800">
                          <a:effectLst/>
                        </a:rPr>
                        <a:t>Osoby </a:t>
                      </a:r>
                      <a:endParaRPr lang="cs-CZ" sz="2000">
                        <a:solidFill>
                          <a:srgbClr val="000000"/>
                        </a:solidFill>
                        <a:effectLst/>
                        <a:latin typeface="Arial"/>
                        <a:ea typeface="Calibri"/>
                      </a:endParaRPr>
                    </a:p>
                  </a:txBody>
                  <a:tcPr marL="68580" marR="68580" marT="0" marB="0"/>
                </a:tc>
                <a:tc>
                  <a:txBody>
                    <a:bodyPr/>
                    <a:lstStyle/>
                    <a:p>
                      <a:pPr algn="l">
                        <a:lnSpc>
                          <a:spcPct val="115000"/>
                        </a:lnSpc>
                        <a:spcAft>
                          <a:spcPts val="0"/>
                        </a:spcAft>
                      </a:pPr>
                      <a:r>
                        <a:rPr lang="cs-CZ" sz="1800" dirty="0">
                          <a:effectLst/>
                        </a:rPr>
                        <a:t>Výstup </a:t>
                      </a:r>
                      <a:endParaRPr lang="cs-CZ" sz="1800" dirty="0">
                        <a:effectLst/>
                        <a:latin typeface="Calibri"/>
                        <a:ea typeface="Calibri"/>
                        <a:cs typeface="Times New Roman"/>
                      </a:endParaRPr>
                    </a:p>
                  </a:txBody>
                  <a:tcPr marL="68580" marR="68580" marT="0" marB="0"/>
                </a:tc>
              </a:tr>
              <a:tr h="391980">
                <a:tc>
                  <a:txBody>
                    <a:bodyPr/>
                    <a:lstStyle/>
                    <a:p>
                      <a:pPr algn="l">
                        <a:lnSpc>
                          <a:spcPct val="115000"/>
                        </a:lnSpc>
                        <a:spcAft>
                          <a:spcPts val="600"/>
                        </a:spcAft>
                      </a:pPr>
                      <a:r>
                        <a:rPr lang="cs-CZ" sz="1800" dirty="0">
                          <a:effectLst/>
                        </a:rPr>
                        <a:t>55102</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Počet podpořených komunitních center</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a:effectLst/>
                        </a:rPr>
                        <a:t>Zařízení</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a:t>
                      </a:r>
                      <a:endParaRPr lang="cs-CZ" sz="1800" dirty="0">
                        <a:effectLst/>
                        <a:latin typeface="Calibri"/>
                        <a:ea typeface="Calibri"/>
                        <a:cs typeface="Times New Roman"/>
                      </a:endParaRPr>
                    </a:p>
                  </a:txBody>
                  <a:tcPr marL="68580" marR="68580" marT="0" marB="0"/>
                </a:tc>
              </a:tr>
            </a:tbl>
          </a:graphicData>
        </a:graphic>
      </p:graphicFrame>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12930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vykazování</a:t>
            </a:r>
            <a:endParaRPr lang="cs-CZ" dirty="0"/>
          </a:p>
        </p:txBody>
      </p:sp>
      <p:sp>
        <p:nvSpPr>
          <p:cNvPr id="3" name="Zástupný symbol pro obsah 2"/>
          <p:cNvSpPr>
            <a:spLocks noGrp="1"/>
          </p:cNvSpPr>
          <p:nvPr>
            <p:ph idx="1"/>
          </p:nvPr>
        </p:nvSpPr>
        <p:spPr>
          <a:xfrm>
            <a:off x="540000" y="1340768"/>
            <a:ext cx="8064000" cy="4779232"/>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vykazování </a:t>
            </a:r>
            <a:r>
              <a:rPr lang="cs-CZ" sz="1800" dirty="0" smtClean="0"/>
              <a:t>(výsledkové),</a:t>
            </a:r>
            <a:r>
              <a:rPr lang="cs-CZ" sz="1800" dirty="0"/>
              <a:t> které se týkají </a:t>
            </a:r>
            <a:r>
              <a:rPr lang="cs-CZ" sz="1800" dirty="0" smtClean="0"/>
              <a:t>účastníků</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16</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365742189"/>
              </p:ext>
            </p:extLst>
          </p:nvPr>
        </p:nvGraphicFramePr>
        <p:xfrm>
          <a:off x="611560" y="1844824"/>
          <a:ext cx="8064896" cy="4462429"/>
        </p:xfrm>
        <a:graphic>
          <a:graphicData uri="http://schemas.openxmlformats.org/drawingml/2006/table">
            <a:tbl>
              <a:tblPr firstRow="1" firstCol="1" bandRow="1">
                <a:tableStyleId>{5C22544A-7EE6-4342-B048-85BDC9FD1C3A}</a:tableStyleId>
              </a:tblPr>
              <a:tblGrid>
                <a:gridCol w="927027"/>
                <a:gridCol w="4833613"/>
                <a:gridCol w="867325"/>
                <a:gridCol w="1436931"/>
              </a:tblGrid>
              <a:tr h="666248">
                <a:tc>
                  <a:txBody>
                    <a:bodyPr/>
                    <a:lstStyle/>
                    <a:p>
                      <a:pPr>
                        <a:lnSpc>
                          <a:spcPct val="115000"/>
                        </a:lnSpc>
                        <a:spcAft>
                          <a:spcPts val="1000"/>
                        </a:spcAft>
                      </a:pPr>
                      <a:r>
                        <a:rPr lang="cs-CZ" sz="1600" dirty="0">
                          <a:effectLst/>
                        </a:rPr>
                        <a:t>Kód</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dirty="0">
                          <a:effectLst/>
                        </a:rPr>
                        <a:t>Název indikátoru </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Měrná jednotka </a:t>
                      </a:r>
                      <a:endParaRPr lang="cs-CZ" sz="160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Typ indikátoru </a:t>
                      </a:r>
                      <a:endParaRPr lang="cs-CZ" sz="1600">
                        <a:effectLst/>
                        <a:latin typeface="Calibri"/>
                        <a:ea typeface="Calibri"/>
                        <a:cs typeface="Times New Roman"/>
                      </a:endParaRPr>
                    </a:p>
                  </a:txBody>
                  <a:tcPr marL="9525" marR="9525" marT="9525" marB="0"/>
                </a:tc>
              </a:tr>
              <a:tr h="666248">
                <a:tc>
                  <a:txBody>
                    <a:bodyPr/>
                    <a:lstStyle/>
                    <a:p>
                      <a:pPr>
                        <a:lnSpc>
                          <a:spcPct val="115000"/>
                        </a:lnSpc>
                        <a:spcAft>
                          <a:spcPts val="1000"/>
                        </a:spcAft>
                      </a:pPr>
                      <a:r>
                        <a:rPr lang="cs-CZ" sz="1600">
                          <a:effectLst/>
                        </a:rPr>
                        <a:t>67315</a:t>
                      </a:r>
                      <a:endParaRPr lang="cs-CZ" sz="1600">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v oblasti sociálních služeb, u nichž služba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tr>
              <a:tr h="666248">
                <a:tc>
                  <a:txBody>
                    <a:bodyPr/>
                    <a:lstStyle/>
                    <a:p>
                      <a:pPr marL="36195" marR="36195">
                        <a:lnSpc>
                          <a:spcPct val="115000"/>
                        </a:lnSpc>
                        <a:spcBef>
                          <a:spcPts val="300"/>
                        </a:spcBef>
                        <a:spcAft>
                          <a:spcPts val="300"/>
                        </a:spcAft>
                      </a:pPr>
                      <a:r>
                        <a:rPr lang="cs-CZ" sz="1600">
                          <a:effectLst/>
                        </a:rPr>
                        <a:t>67310 </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u nichž intervence formou sociální práce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tr>
              <a:tr h="666248">
                <a:tc>
                  <a:txBody>
                    <a:bodyPr/>
                    <a:lstStyle/>
                    <a:p>
                      <a:pPr marL="36195" marR="36195">
                        <a:lnSpc>
                          <a:spcPct val="115000"/>
                        </a:lnSpc>
                        <a:spcBef>
                          <a:spcPts val="300"/>
                        </a:spcBef>
                        <a:spcAft>
                          <a:spcPts val="300"/>
                        </a:spcAft>
                      </a:pPr>
                      <a:r>
                        <a:rPr lang="cs-CZ" sz="1600">
                          <a:effectLst/>
                        </a:rPr>
                        <a:t>62500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Účastníci v procesu vzdělávání/odborné přípravy po ukončení své účasti</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tr>
              <a:tr h="666248">
                <a:tc>
                  <a:txBody>
                    <a:bodyPr/>
                    <a:lstStyle/>
                    <a:p>
                      <a:pPr marL="36195" marR="36195">
                        <a:lnSpc>
                          <a:spcPct val="115000"/>
                        </a:lnSpc>
                        <a:spcBef>
                          <a:spcPts val="300"/>
                        </a:spcBef>
                        <a:spcAft>
                          <a:spcPts val="300"/>
                        </a:spcAft>
                      </a:pPr>
                      <a:r>
                        <a:rPr lang="cs-CZ" sz="1600">
                          <a:effectLst/>
                        </a:rPr>
                        <a:t>62600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Účastníci, kteří získali kvalifikaci po ukončení své účasti</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Osoby</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tr>
              <a:tr h="917229">
                <a:tc>
                  <a:txBody>
                    <a:bodyPr/>
                    <a:lstStyle/>
                    <a:p>
                      <a:pPr marL="36195" marR="36195">
                        <a:lnSpc>
                          <a:spcPct val="115000"/>
                        </a:lnSpc>
                        <a:spcBef>
                          <a:spcPts val="300"/>
                        </a:spcBef>
                        <a:spcAft>
                          <a:spcPts val="300"/>
                        </a:spcAft>
                      </a:pPr>
                      <a:r>
                        <a:rPr lang="cs-CZ" sz="1600">
                          <a:effectLst/>
                        </a:rPr>
                        <a:t>62800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Znevýhodnění účastníci, kteří po ukončení své účasti hledají zaměstnání, jsou v procesu vzdělávání/odborné přípravy, rozšiřují si kvalifikaci nebo jsou zaměstnaní, a to i OSVČ</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 Osoby</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tr>
            </a:tbl>
          </a:graphicData>
        </a:graphic>
      </p:graphicFrame>
    </p:spTree>
    <p:extLst>
      <p:ext uri="{BB962C8B-B14F-4D97-AF65-F5344CB8AC3E}">
        <p14:creationId xmlns:p14="http://schemas.microsoft.com/office/powerpoint/2010/main" val="301983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vykazování</a:t>
            </a:r>
            <a:endParaRPr lang="cs-CZ" dirty="0"/>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a:t>
            </a:r>
            <a:r>
              <a:rPr lang="cs-CZ" sz="1800" b="1" u="sng" dirty="0" smtClean="0"/>
              <a:t>vykazování </a:t>
            </a:r>
            <a:r>
              <a:rPr lang="cs-CZ" sz="1800" dirty="0" smtClean="0"/>
              <a:t>(výstupové </a:t>
            </a:r>
            <a:r>
              <a:rPr lang="cs-CZ" sz="1800" dirty="0"/>
              <a:t>či výsledkové</a:t>
            </a:r>
            <a:r>
              <a:rPr lang="cs-CZ" sz="1800" dirty="0" smtClean="0"/>
              <a:t>), </a:t>
            </a:r>
            <a:r>
              <a:rPr lang="cs-CZ" sz="1800" dirty="0"/>
              <a:t>které se </a:t>
            </a:r>
            <a:r>
              <a:rPr lang="cs-CZ" sz="1800" dirty="0" smtClean="0"/>
              <a:t>netýkají </a:t>
            </a:r>
            <a:r>
              <a:rPr lang="cs-CZ" sz="1800" dirty="0"/>
              <a:t>účastníků</a:t>
            </a:r>
          </a:p>
          <a:p>
            <a:pPr marL="684000" lvl="2"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17</a:t>
            </a:fld>
            <a:endParaRPr lang="cs-CZ" dirty="0"/>
          </a:p>
        </p:txBody>
      </p:sp>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707542166"/>
              </p:ext>
            </p:extLst>
          </p:nvPr>
        </p:nvGraphicFramePr>
        <p:xfrm>
          <a:off x="539552" y="1916829"/>
          <a:ext cx="8422916" cy="4608513"/>
        </p:xfrm>
        <a:graphic>
          <a:graphicData uri="http://schemas.openxmlformats.org/drawingml/2006/table">
            <a:tbl>
              <a:tblPr firstRow="1" firstCol="1" bandRow="1">
                <a:tableStyleId>{5C22544A-7EE6-4342-B048-85BDC9FD1C3A}</a:tableStyleId>
              </a:tblPr>
              <a:tblGrid>
                <a:gridCol w="908360"/>
                <a:gridCol w="4524997"/>
                <a:gridCol w="1593850"/>
                <a:gridCol w="1395709"/>
              </a:tblGrid>
              <a:tr h="658359">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Měrná jednotka </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0" marR="0" marT="0" marB="0" anchor="ctr"/>
                </a:tc>
              </a:tr>
              <a:tr h="658359">
                <a:tc>
                  <a:txBody>
                    <a:bodyPr/>
                    <a:lstStyle/>
                    <a:p>
                      <a:pPr marL="36195" marR="36195">
                        <a:lnSpc>
                          <a:spcPct val="115000"/>
                        </a:lnSpc>
                        <a:spcBef>
                          <a:spcPts val="300"/>
                        </a:spcBef>
                        <a:spcAft>
                          <a:spcPts val="300"/>
                        </a:spcAft>
                      </a:pPr>
                      <a:r>
                        <a:rPr lang="cs-CZ" sz="1600">
                          <a:effectLst/>
                        </a:rPr>
                        <a:t>80500</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napsaných a zveřejněných analytických a strategických dokumentů (vč. evaluačních)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Dokumenty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Výstup</a:t>
                      </a:r>
                      <a:endParaRPr lang="cs-CZ" sz="1200">
                        <a:solidFill>
                          <a:srgbClr val="080808"/>
                        </a:solidFill>
                        <a:effectLst/>
                        <a:latin typeface="Calibri"/>
                        <a:ea typeface="Calibri"/>
                        <a:cs typeface="Times New Roman"/>
                      </a:endParaRPr>
                    </a:p>
                  </a:txBody>
                  <a:tcPr marL="0" marR="0" marT="0" marB="0"/>
                </a:tc>
              </a:tr>
              <a:tr h="658359">
                <a:tc>
                  <a:txBody>
                    <a:bodyPr/>
                    <a:lstStyle/>
                    <a:p>
                      <a:pPr marL="36195" marR="36195">
                        <a:lnSpc>
                          <a:spcPct val="115000"/>
                        </a:lnSpc>
                        <a:spcBef>
                          <a:spcPts val="300"/>
                        </a:spcBef>
                        <a:spcAft>
                          <a:spcPts val="300"/>
                        </a:spcAft>
                      </a:pPr>
                      <a:r>
                        <a:rPr lang="cs-CZ" sz="1600">
                          <a:effectLst/>
                        </a:rPr>
                        <a:t>50130 </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osob pracujících v rámci flexibilních forem práce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Osoby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Výsledek </a:t>
                      </a:r>
                      <a:endParaRPr lang="cs-CZ" sz="1200" dirty="0">
                        <a:solidFill>
                          <a:srgbClr val="080808"/>
                        </a:solidFill>
                        <a:effectLst/>
                        <a:latin typeface="Calibri"/>
                        <a:ea typeface="Calibri"/>
                        <a:cs typeface="Times New Roman"/>
                      </a:endParaRPr>
                    </a:p>
                  </a:txBody>
                  <a:tcPr marL="0" marR="0" marT="0" marB="0"/>
                </a:tc>
              </a:tr>
              <a:tr h="658359">
                <a:tc>
                  <a:txBody>
                    <a:bodyPr/>
                    <a:lstStyle/>
                    <a:p>
                      <a:pPr marL="36195" marR="36195">
                        <a:lnSpc>
                          <a:spcPct val="115000"/>
                        </a:lnSpc>
                        <a:spcBef>
                          <a:spcPts val="300"/>
                        </a:spcBef>
                        <a:spcAft>
                          <a:spcPts val="300"/>
                        </a:spcAft>
                      </a:pPr>
                      <a:r>
                        <a:rPr lang="cs-CZ" sz="1600">
                          <a:effectLst/>
                        </a:rPr>
                        <a:t>50110</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osob využívajících zařízení péče o děti předškolního věku</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0" marR="0" marT="0" marB="0"/>
                </a:tc>
              </a:tr>
              <a:tr h="658359">
                <a:tc>
                  <a:txBody>
                    <a:bodyPr/>
                    <a:lstStyle/>
                    <a:p>
                      <a:pPr marL="36195" marR="36195">
                        <a:lnSpc>
                          <a:spcPct val="115000"/>
                        </a:lnSpc>
                        <a:spcBef>
                          <a:spcPts val="300"/>
                        </a:spcBef>
                        <a:spcAft>
                          <a:spcPts val="300"/>
                        </a:spcAft>
                      </a:pPr>
                      <a:r>
                        <a:rPr lang="cs-CZ" sz="1600">
                          <a:effectLst/>
                        </a:rPr>
                        <a:t>50120</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Počet osob využívajících zařízení péče o děti ve věku do 3 let</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0" marR="0" marT="0" marB="0"/>
                </a:tc>
              </a:tr>
              <a:tr h="658359">
                <a:tc>
                  <a:txBody>
                    <a:bodyPr/>
                    <a:lstStyle/>
                    <a:p>
                      <a:pPr marL="36195" marR="36195">
                        <a:lnSpc>
                          <a:spcPct val="115000"/>
                        </a:lnSpc>
                        <a:spcBef>
                          <a:spcPts val="300"/>
                        </a:spcBef>
                        <a:spcAft>
                          <a:spcPts val="300"/>
                        </a:spcAft>
                      </a:pPr>
                      <a:r>
                        <a:rPr lang="cs-CZ" sz="1600">
                          <a:effectLst/>
                        </a:rPr>
                        <a:t>50105</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Počet zaměstnavatelů, kteří podporují flexibilní formy práce</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Podniky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Výstup</a:t>
                      </a:r>
                      <a:endParaRPr lang="cs-CZ" sz="1200" dirty="0">
                        <a:solidFill>
                          <a:srgbClr val="080808"/>
                        </a:solidFill>
                        <a:effectLst/>
                        <a:latin typeface="Calibri"/>
                        <a:ea typeface="Calibri"/>
                        <a:cs typeface="Times New Roman"/>
                      </a:endParaRPr>
                    </a:p>
                  </a:txBody>
                  <a:tcPr marL="0" marR="0" marT="0" marB="0"/>
                </a:tc>
              </a:tr>
              <a:tr h="658359">
                <a:tc>
                  <a:txBody>
                    <a:bodyPr/>
                    <a:lstStyle/>
                    <a:p>
                      <a:pPr marL="36195" marR="36195">
                        <a:lnSpc>
                          <a:spcPct val="115000"/>
                        </a:lnSpc>
                        <a:spcBef>
                          <a:spcPts val="300"/>
                        </a:spcBef>
                        <a:spcAft>
                          <a:spcPts val="300"/>
                        </a:spcAft>
                      </a:pPr>
                      <a:r>
                        <a:rPr lang="cs-CZ" sz="1600">
                          <a:effectLst/>
                        </a:rPr>
                        <a:t>67401</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Nové nebo inovované sociální služby týkající se bydlení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Služby </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Výstup</a:t>
                      </a:r>
                      <a:endParaRPr lang="cs-CZ" sz="1200" dirty="0">
                        <a:solidFill>
                          <a:srgbClr val="080808"/>
                        </a:solidFill>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1800324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Horizontální principy</a:t>
            </a:r>
            <a:endParaRPr lang="cs-CZ" dirty="0"/>
          </a:p>
        </p:txBody>
      </p:sp>
      <p:sp>
        <p:nvSpPr>
          <p:cNvPr id="4" name="Zástupný symbol pro obsah 3"/>
          <p:cNvSpPr>
            <a:spLocks noGrp="1"/>
          </p:cNvSpPr>
          <p:nvPr>
            <p:ph idx="10"/>
          </p:nvPr>
        </p:nvSpPr>
        <p:spPr>
          <a:xfrm>
            <a:off x="501602" y="5373216"/>
            <a:ext cx="8064000" cy="1152128"/>
          </a:xfrm>
        </p:spPr>
        <p:txBody>
          <a:bodyPr/>
          <a:lstStyle/>
          <a:p>
            <a:pPr>
              <a:spcBef>
                <a:spcPts val="0"/>
              </a:spcBef>
              <a:spcAft>
                <a:spcPts val="0"/>
              </a:spcAft>
            </a:pPr>
            <a:r>
              <a:rPr lang="cs-CZ" sz="2000" dirty="0" smtClean="0"/>
              <a:t>Nutno vyplnit všechny tři horizontální principy výběrem ze seznamu, případně popisem a zdůvodněním.</a:t>
            </a:r>
          </a:p>
          <a:p>
            <a:pPr>
              <a:spcBef>
                <a:spcPts val="0"/>
              </a:spcBef>
              <a:spcAft>
                <a:spcPts val="0"/>
              </a:spcAft>
            </a:pPr>
            <a:r>
              <a:rPr lang="cs-CZ" sz="2000" dirty="0" smtClean="0"/>
              <a:t>Nutno průběžně ukládat jednotlivé řádky.</a:t>
            </a: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18</a:t>
            </a:fld>
            <a:endParaRPr lang="cs-CZ"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48" y="1196752"/>
            <a:ext cx="828570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flipV="1">
            <a:off x="390748" y="1844824"/>
            <a:ext cx="2146953"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28725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Klíčové aktivity</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19</a:t>
            </a:fld>
            <a:endParaRPr lang="cs-CZ" dirty="0"/>
          </a:p>
        </p:txBody>
      </p:sp>
      <p:pic>
        <p:nvPicPr>
          <p:cNvPr id="1026" name="Picture 2" descr="C:\Users\michaela.sedlackova\Desktop\Klíčová aktivi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4000" cy="480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8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481964" y="1916832"/>
            <a:ext cx="7897525" cy="432048"/>
          </a:xfrm>
          <a:solidFill>
            <a:schemeClr val="accent2">
              <a:lumMod val="20000"/>
              <a:lumOff val="80000"/>
            </a:schemeClr>
          </a:solidFill>
        </p:spPr>
        <p:txBody>
          <a:bodyPr/>
          <a:lstStyle/>
          <a:p>
            <a:pPr marL="0" indent="0">
              <a:buNone/>
            </a:pPr>
            <a:r>
              <a:rPr lang="cs-CZ" b="1" dirty="0"/>
              <a:t> </a:t>
            </a:r>
            <a:r>
              <a:rPr lang="cs-CZ" b="1" dirty="0" smtClean="0"/>
              <a:t>   Zřízení </a:t>
            </a:r>
            <a:r>
              <a:rPr lang="cs-CZ" b="1" dirty="0"/>
              <a:t>elektronického podpisu a datové schránky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a:t>
            </a:fld>
            <a:endParaRPr lang="cs-CZ" dirty="0"/>
          </a:p>
        </p:txBody>
      </p:sp>
      <p:sp>
        <p:nvSpPr>
          <p:cNvPr id="5" name="Obdélník 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smtClean="0"/>
              <a:t> Registrace </a:t>
            </a:r>
            <a:r>
              <a:rPr lang="cs-CZ" sz="2400" b="1" dirty="0"/>
              <a:t>do systému IS KP14+</a:t>
            </a:r>
          </a:p>
        </p:txBody>
      </p:sp>
      <p:sp>
        <p:nvSpPr>
          <p:cNvPr id="6" name="Obdélník 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7" name="Obdélník 6"/>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smtClean="0"/>
              <a:t>Finalizace žádosti o podporu</a:t>
            </a:r>
            <a:endParaRPr lang="cs-CZ" sz="2400" b="1" dirty="0"/>
          </a:p>
        </p:txBody>
      </p:sp>
      <p:sp>
        <p:nvSpPr>
          <p:cNvPr id="8" name="Obdélník 7"/>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0"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87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Cílová skupina</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20</a:t>
            </a:fld>
            <a:endParaRPr lang="cs-CZ" dirty="0"/>
          </a:p>
        </p:txBody>
      </p:sp>
      <p:sp>
        <p:nvSpPr>
          <p:cNvPr id="6" name="Zástupný symbol pro obsah 5"/>
          <p:cNvSpPr>
            <a:spLocks noGrp="1"/>
          </p:cNvSpPr>
          <p:nvPr>
            <p:ph idx="1"/>
          </p:nvPr>
        </p:nvSpPr>
        <p:spPr/>
        <p:txBody>
          <a:bodyPr/>
          <a:lstStyle/>
          <a:p>
            <a:endParaRPr lang="cs-CZ" dirty="0"/>
          </a:p>
        </p:txBody>
      </p:sp>
      <p:pic>
        <p:nvPicPr>
          <p:cNvPr id="2051" name="Picture 3" descr="C:\Users\michaela.sedlackova\Desktop\Cílová skupi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 y="1628800"/>
            <a:ext cx="9144000" cy="4087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284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Umístění</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21</a:t>
            </a:fld>
            <a:endParaRPr lang="cs-CZ" dirty="0"/>
          </a:p>
        </p:txBody>
      </p:sp>
      <p:pic>
        <p:nvPicPr>
          <p:cNvPr id="3074" name="Picture 2" descr="C:\Users\michaela.sedlackova\Desktop\Umístění.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51" y="1196752"/>
            <a:ext cx="8688189"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081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Subjekty projektu</a:t>
            </a:r>
            <a:endParaRPr lang="cs-CZ" dirty="0"/>
          </a:p>
        </p:txBody>
      </p:sp>
      <p:sp>
        <p:nvSpPr>
          <p:cNvPr id="6" name="Zástupný symbol pro obsah 5"/>
          <p:cNvSpPr>
            <a:spLocks noGrp="1"/>
          </p:cNvSpPr>
          <p:nvPr>
            <p:ph idx="10"/>
          </p:nvPr>
        </p:nvSpPr>
        <p:spPr>
          <a:xfrm>
            <a:off x="6300192" y="1268760"/>
            <a:ext cx="2646039" cy="5458966"/>
          </a:xfrm>
        </p:spPr>
        <p:txBody>
          <a:bodyPr/>
          <a:lstStyle/>
          <a:p>
            <a:pPr>
              <a:lnSpc>
                <a:spcPct val="100000"/>
              </a:lnSpc>
              <a:spcBef>
                <a:spcPts val="0"/>
              </a:spcBef>
            </a:pPr>
            <a:r>
              <a:rPr lang="cs-CZ" sz="1400" dirty="0"/>
              <a:t>Vybrat Typ subjektu.</a:t>
            </a:r>
          </a:p>
          <a:p>
            <a:pPr>
              <a:lnSpc>
                <a:spcPct val="100000"/>
              </a:lnSpc>
              <a:spcBef>
                <a:spcPts val="0"/>
              </a:spcBef>
            </a:pPr>
            <a:r>
              <a:rPr lang="cs-CZ" sz="1400" dirty="0" smtClean="0"/>
              <a:t>Nejdůležitější je typ </a:t>
            </a:r>
          </a:p>
          <a:p>
            <a:pPr>
              <a:lnSpc>
                <a:spcPct val="100000"/>
              </a:lnSpc>
              <a:spcBef>
                <a:spcPts val="0"/>
              </a:spcBef>
            </a:pPr>
            <a:endParaRPr lang="cs-CZ" sz="1400" dirty="0"/>
          </a:p>
          <a:p>
            <a:pPr>
              <a:lnSpc>
                <a:spcPct val="100000"/>
              </a:lnSpc>
              <a:spcBef>
                <a:spcPts val="0"/>
              </a:spcBef>
            </a:pPr>
            <a:endParaRPr lang="cs-CZ" sz="1400" dirty="0" smtClean="0"/>
          </a:p>
          <a:p>
            <a:pPr>
              <a:lnSpc>
                <a:spcPct val="100000"/>
              </a:lnSpc>
              <a:spcBef>
                <a:spcPts val="0"/>
              </a:spcBef>
            </a:pPr>
            <a:r>
              <a:rPr lang="cs-CZ" sz="1400" dirty="0" smtClean="0"/>
              <a:t>Po </a:t>
            </a:r>
            <a:r>
              <a:rPr lang="cs-CZ" sz="1400" dirty="0"/>
              <a:t>zadání subjektu typu Žadatel/příjemce se zpřístupní </a:t>
            </a:r>
            <a:r>
              <a:rPr lang="cs-CZ" sz="1400" dirty="0" smtClean="0"/>
              <a:t>záložka Rozpočet.</a:t>
            </a:r>
          </a:p>
          <a:p>
            <a:pPr>
              <a:lnSpc>
                <a:spcPct val="100000"/>
              </a:lnSpc>
              <a:spcBef>
                <a:spcPts val="0"/>
              </a:spcBef>
            </a:pPr>
            <a:r>
              <a:rPr lang="cs-CZ" sz="1400" dirty="0" smtClean="0"/>
              <a:t>Vyplnit IČ a Validovat. </a:t>
            </a:r>
          </a:p>
          <a:p>
            <a:pPr lvl="1">
              <a:lnSpc>
                <a:spcPct val="100000"/>
              </a:lnSpc>
              <a:spcBef>
                <a:spcPts val="0"/>
              </a:spcBef>
              <a:spcAft>
                <a:spcPts val="600"/>
              </a:spcAft>
            </a:pPr>
            <a:r>
              <a:rPr lang="cs-CZ" sz="1400" dirty="0"/>
              <a:t>P</a:t>
            </a:r>
            <a:r>
              <a:rPr lang="cs-CZ" sz="1400" dirty="0" smtClean="0"/>
              <a:t>o úspěšné validaci jsou data doplněna z ROS (registr osob). </a:t>
            </a:r>
          </a:p>
          <a:p>
            <a:pPr lvl="1">
              <a:lnSpc>
                <a:spcPct val="100000"/>
              </a:lnSpc>
              <a:spcBef>
                <a:spcPts val="0"/>
              </a:spcBef>
              <a:spcAft>
                <a:spcPts val="600"/>
              </a:spcAft>
            </a:pPr>
            <a:r>
              <a:rPr lang="cs-CZ" sz="1400" dirty="0"/>
              <a:t>P</a:t>
            </a:r>
            <a:r>
              <a:rPr lang="cs-CZ" sz="1400" dirty="0" smtClean="0"/>
              <a:t>okud nelze validovat, kontaktujte technickou podporu </a:t>
            </a:r>
            <a:r>
              <a:rPr lang="cs-CZ" sz="1400" dirty="0" smtClean="0">
                <a:hlinkClick r:id="rId3"/>
              </a:rPr>
              <a:t>iskp@mpsv.cz</a:t>
            </a:r>
            <a:r>
              <a:rPr lang="cs-CZ" sz="1400" dirty="0" smtClean="0"/>
              <a:t>. </a:t>
            </a:r>
          </a:p>
          <a:p>
            <a:pPr marL="432000" lvl="1" indent="-432000">
              <a:lnSpc>
                <a:spcPct val="100000"/>
              </a:lnSpc>
              <a:spcBef>
                <a:spcPts val="0"/>
              </a:spcBef>
              <a:spcAft>
                <a:spcPts val="600"/>
              </a:spcAft>
              <a:buSzPct val="100000"/>
              <a:buFont typeface="Wingdings" panose="05000000000000000000" pitchFamily="2" charset="2"/>
              <a:buChar char=""/>
            </a:pPr>
            <a:r>
              <a:rPr lang="cs-CZ" sz="1400" dirty="0"/>
              <a:t>Počet zaměstnanců </a:t>
            </a:r>
            <a:r>
              <a:rPr lang="cs-CZ" sz="1400" dirty="0" smtClean="0"/>
              <a:t/>
            </a:r>
            <a:br>
              <a:rPr lang="cs-CZ" sz="1400" dirty="0" smtClean="0"/>
            </a:br>
            <a:r>
              <a:rPr lang="cs-CZ" sz="1400" dirty="0" smtClean="0"/>
              <a:t>a </a:t>
            </a:r>
            <a:r>
              <a:rPr lang="cs-CZ" sz="1400" dirty="0"/>
              <a:t>Roční obrat – vazba </a:t>
            </a:r>
            <a:r>
              <a:rPr lang="cs-CZ" sz="1400" dirty="0" smtClean="0"/>
              <a:t/>
            </a:r>
            <a:br>
              <a:rPr lang="cs-CZ" sz="1400" dirty="0" smtClean="0"/>
            </a:br>
            <a:r>
              <a:rPr lang="cs-CZ" sz="1400" dirty="0" smtClean="0"/>
              <a:t>na </a:t>
            </a:r>
            <a:r>
              <a:rPr lang="cs-CZ" sz="1400" dirty="0"/>
              <a:t>hodnocení projektu – eliminační kritérium Ověření administrativní, finanční </a:t>
            </a:r>
            <a:r>
              <a:rPr lang="cs-CZ" sz="1400" dirty="0" smtClean="0"/>
              <a:t/>
            </a:r>
            <a:br>
              <a:rPr lang="cs-CZ" sz="1400" dirty="0" smtClean="0"/>
            </a:br>
            <a:r>
              <a:rPr lang="cs-CZ" sz="1400" dirty="0" smtClean="0"/>
              <a:t>a </a:t>
            </a:r>
            <a:r>
              <a:rPr lang="cs-CZ" sz="1400" dirty="0"/>
              <a:t>provozní kapacity </a:t>
            </a:r>
            <a:r>
              <a:rPr lang="cs-CZ" sz="1400" dirty="0" smtClean="0"/>
              <a:t>žadatele.</a:t>
            </a:r>
            <a:endParaRPr lang="cs-CZ" sz="1400" dirty="0"/>
          </a:p>
          <a:p>
            <a:pPr>
              <a:lnSpc>
                <a:spcPct val="100000"/>
              </a:lnSpc>
              <a:spcBef>
                <a:spcPts val="0"/>
              </a:spcBef>
            </a:pP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22</a:t>
            </a:fld>
            <a:endParaRPr lang="cs-CZ"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96752"/>
            <a:ext cx="604867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90181" y="299695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151681" y="4149080"/>
            <a:ext cx="15496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1707837" y="4149080"/>
            <a:ext cx="95553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7780" y="1916832"/>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93475" y="5877272"/>
            <a:ext cx="7330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211960" y="5900999"/>
            <a:ext cx="29968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1619671" y="4797152"/>
            <a:ext cx="2891969"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03232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osoby subjektu</a:t>
            </a:r>
            <a:endParaRPr lang="cs-CZ" dirty="0"/>
          </a:p>
        </p:txBody>
      </p:sp>
      <p:sp>
        <p:nvSpPr>
          <p:cNvPr id="4" name="Zástupný symbol pro obsah 3"/>
          <p:cNvSpPr>
            <a:spLocks noGrp="1"/>
          </p:cNvSpPr>
          <p:nvPr>
            <p:ph idx="10"/>
          </p:nvPr>
        </p:nvSpPr>
        <p:spPr>
          <a:xfrm>
            <a:off x="276402" y="5428078"/>
            <a:ext cx="8486816" cy="1080120"/>
          </a:xfrm>
        </p:spPr>
        <p:txBody>
          <a:bodyPr/>
          <a:lstStyle/>
          <a:p>
            <a:pPr algn="just">
              <a:spcBef>
                <a:spcPts val="0"/>
              </a:spcBef>
              <a:spcAft>
                <a:spcPts val="0"/>
              </a:spcAft>
            </a:pPr>
            <a:r>
              <a:rPr lang="cs-CZ" sz="2000" dirty="0" smtClean="0"/>
              <a:t>Nutno vložit hlavní kontaktní osobu a minimálně jednoho statutárního zástupce (rozlišit zaškrtnutím </a:t>
            </a:r>
            <a:r>
              <a:rPr lang="cs-CZ" sz="2000" dirty="0" err="1" smtClean="0"/>
              <a:t>checkboxu</a:t>
            </a:r>
            <a:r>
              <a:rPr lang="cs-CZ" sz="2000" dirty="0" smtClean="0"/>
              <a:t>).</a:t>
            </a:r>
          </a:p>
          <a:p>
            <a:pPr algn="just">
              <a:spcBef>
                <a:spcPts val="0"/>
              </a:spcBef>
              <a:spcAft>
                <a:spcPts val="0"/>
              </a:spcAft>
            </a:pPr>
            <a:r>
              <a:rPr lang="cs-CZ" sz="2000" dirty="0" smtClean="0"/>
              <a:t>Každá další osoba je vložena pomocí Nový záznam.</a:t>
            </a:r>
            <a:endParaRPr lang="cs-CZ" sz="2000" dirty="0"/>
          </a:p>
        </p:txBody>
      </p:sp>
      <p:sp>
        <p:nvSpPr>
          <p:cNvPr id="5" name="Zástupný symbol pro číslo snímku 4"/>
          <p:cNvSpPr>
            <a:spLocks noGrp="1"/>
          </p:cNvSpPr>
          <p:nvPr>
            <p:ph type="sldNum" sz="quarter" idx="13"/>
          </p:nvPr>
        </p:nvSpPr>
        <p:spPr>
          <a:xfrm>
            <a:off x="8586472" y="6453336"/>
            <a:ext cx="468000" cy="180000"/>
          </a:xfrm>
        </p:spPr>
        <p:txBody>
          <a:bodyPr/>
          <a:lstStyle/>
          <a:p>
            <a:r>
              <a:rPr lang="cs-CZ" dirty="0" smtClean="0"/>
              <a:t>23</a:t>
            </a:r>
            <a:endParaRPr lang="cs-CZ" dirty="0"/>
          </a:p>
        </p:txBody>
      </p:sp>
      <p:sp>
        <p:nvSpPr>
          <p:cNvPr id="3" name="Obdélník 2"/>
          <p:cNvSpPr/>
          <p:nvPr/>
        </p:nvSpPr>
        <p:spPr>
          <a:xfrm>
            <a:off x="2561644" y="3933532"/>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573568" y="3933056"/>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2" y="1196751"/>
            <a:ext cx="8544070" cy="423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323528" y="5061908"/>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14393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ÚČTY SUBJEKTU, ÚČETNÍ OBDOBÍ, KATEGORIE INTERVENCÍ </a:t>
            </a:r>
            <a:endParaRPr lang="cs-CZ" dirty="0"/>
          </a:p>
        </p:txBody>
      </p:sp>
      <p:sp>
        <p:nvSpPr>
          <p:cNvPr id="4" name="Zástupný symbol pro obsah 3"/>
          <p:cNvSpPr>
            <a:spLocks noGrp="1"/>
          </p:cNvSpPr>
          <p:nvPr>
            <p:ph idx="10"/>
          </p:nvPr>
        </p:nvSpPr>
        <p:spPr>
          <a:xfrm>
            <a:off x="2771800" y="1484784"/>
            <a:ext cx="6048672" cy="4824536"/>
          </a:xfrm>
        </p:spPr>
        <p:txBody>
          <a:bodyPr/>
          <a:lstStyle/>
          <a:p>
            <a:pPr algn="just">
              <a:lnSpc>
                <a:spcPct val="100000"/>
              </a:lnSpc>
              <a:spcBef>
                <a:spcPts val="0"/>
              </a:spcBef>
              <a:spcAft>
                <a:spcPts val="0"/>
              </a:spcAft>
            </a:pPr>
            <a:r>
              <a:rPr lang="cs-CZ" sz="1800" dirty="0" smtClean="0"/>
              <a:t>Záložky Účty subjektu, Účetní období a Kategorie intervencí se v žádosti o finanční podporu nevyplňují, </a:t>
            </a:r>
            <a:r>
              <a:rPr lang="cs-CZ" sz="1800" b="1" dirty="0" smtClean="0"/>
              <a:t>jsou </a:t>
            </a:r>
            <a:r>
              <a:rPr lang="cs-CZ" sz="1800" b="1" dirty="0" err="1" smtClean="0"/>
              <a:t>NEeditovatelné</a:t>
            </a:r>
            <a:r>
              <a:rPr lang="cs-CZ" sz="1800" b="1" dirty="0" smtClean="0"/>
              <a:t>!!!</a:t>
            </a:r>
          </a:p>
          <a:p>
            <a:pPr marL="0" indent="0" algn="just">
              <a:lnSpc>
                <a:spcPct val="100000"/>
              </a:lnSpc>
              <a:spcBef>
                <a:spcPts val="0"/>
              </a:spcBef>
              <a:spcAft>
                <a:spcPts val="0"/>
              </a:spcAft>
              <a:buNone/>
            </a:pPr>
            <a:endParaRPr lang="cs-CZ" sz="1800" dirty="0" smtClean="0"/>
          </a:p>
          <a:p>
            <a:pPr algn="just">
              <a:lnSpc>
                <a:spcPct val="100000"/>
              </a:lnSpc>
              <a:spcBef>
                <a:spcPts val="0"/>
              </a:spcBef>
              <a:spcAft>
                <a:spcPts val="0"/>
              </a:spcAft>
            </a:pPr>
            <a:r>
              <a:rPr lang="cs-CZ" sz="1800" dirty="0" smtClean="0"/>
              <a:t>Žadatel vyplňuje až před přípravou právního aktu na vyzvání poskytovatele podpory.</a:t>
            </a:r>
          </a:p>
          <a:p>
            <a:pPr algn="just">
              <a:lnSpc>
                <a:spcPct val="100000"/>
              </a:lnSpc>
              <a:spcBef>
                <a:spcPts val="0"/>
              </a:spcBef>
              <a:spcAft>
                <a:spcPts val="0"/>
              </a:spcAft>
            </a:pPr>
            <a:endParaRPr lang="cs-CZ" sz="1800" dirty="0"/>
          </a:p>
          <a:p>
            <a:pPr algn="just">
              <a:lnSpc>
                <a:spcPct val="100000"/>
              </a:lnSpc>
              <a:spcBef>
                <a:spcPts val="0"/>
              </a:spcBef>
              <a:spcAft>
                <a:spcPts val="0"/>
              </a:spcAft>
            </a:pPr>
            <a:r>
              <a:rPr lang="cs-CZ" sz="1800" b="1" dirty="0">
                <a:hlinkClick r:id="rId3"/>
              </a:rPr>
              <a:t>Pokyny k doplnění žádosti o podporu v IS KP14+ před vydáním právního </a:t>
            </a:r>
            <a:r>
              <a:rPr lang="cs-CZ" sz="1800" b="1" dirty="0" smtClean="0">
                <a:hlinkClick r:id="rId3"/>
              </a:rPr>
              <a:t>aktu</a:t>
            </a:r>
            <a:r>
              <a:rPr lang="cs-CZ" sz="1800" b="1" dirty="0" smtClean="0"/>
              <a:t> </a:t>
            </a:r>
            <a:r>
              <a:rPr lang="cs-CZ" sz="1800" dirty="0" smtClean="0"/>
              <a:t>(v aktuálním vydání).</a:t>
            </a:r>
          </a:p>
          <a:p>
            <a:pPr marL="0" indent="0" algn="just">
              <a:lnSpc>
                <a:spcPct val="100000"/>
              </a:lnSpc>
              <a:spcBef>
                <a:spcPts val="0"/>
              </a:spcBef>
              <a:spcAft>
                <a:spcPts val="0"/>
              </a:spcAft>
              <a:buNone/>
            </a:pPr>
            <a:endParaRPr lang="cs-CZ" sz="1800" dirty="0"/>
          </a:p>
          <a:p>
            <a:pPr lvl="1">
              <a:lnSpc>
                <a:spcPct val="100000"/>
              </a:lnSpc>
              <a:spcBef>
                <a:spcPts val="0"/>
              </a:spcBef>
              <a:spcAft>
                <a:spcPts val="600"/>
              </a:spcAft>
            </a:pPr>
            <a:r>
              <a:rPr lang="cs-CZ" sz="1400" dirty="0"/>
              <a:t>https://www.esfcr.cz/formulare-pro-uzavreni-pravniho-aktu-a-vzory-pravnich-aktu-o-poskytnuti-podpory-na-projekt-opz/-/dokument/798824</a:t>
            </a:r>
          </a:p>
          <a:p>
            <a:pPr algn="just">
              <a:lnSpc>
                <a:spcPct val="100000"/>
              </a:lnSpc>
              <a:spcBef>
                <a:spcPts val="0"/>
              </a:spcBef>
              <a:spcAft>
                <a:spcPts val="0"/>
              </a:spcAft>
            </a:pPr>
            <a:endParaRPr lang="cs-CZ" sz="1400" dirty="0"/>
          </a:p>
          <a:p>
            <a:pPr algn="just">
              <a:lnSpc>
                <a:spcPct val="100000"/>
              </a:lnSpc>
              <a:spcBef>
                <a:spcPts val="0"/>
              </a:spcBef>
              <a:spcAft>
                <a:spcPts val="0"/>
              </a:spcAft>
            </a:pPr>
            <a:endParaRPr lang="cs-CZ" sz="2000" dirty="0" smtClean="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24</a:t>
            </a:fld>
            <a:endParaRPr lang="cs-CZ" dirty="0"/>
          </a:p>
        </p:txBody>
      </p:sp>
      <p:sp>
        <p:nvSpPr>
          <p:cNvPr id="3" name="Obdélník 2"/>
          <p:cNvSpPr/>
          <p:nvPr/>
        </p:nvSpPr>
        <p:spPr>
          <a:xfrm>
            <a:off x="323528" y="5022994"/>
            <a:ext cx="1512168" cy="350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94"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467544" y="3140968"/>
            <a:ext cx="1080120" cy="696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344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71783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Rozpočet jednotkový </a:t>
            </a:r>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25</a:t>
            </a:fld>
            <a:endParaRPr lang="cs-CZ" dirty="0"/>
          </a:p>
        </p:txBody>
      </p:sp>
      <p:sp>
        <p:nvSpPr>
          <p:cNvPr id="7" name="Zástupný symbol pro obsah 6"/>
          <p:cNvSpPr>
            <a:spLocks noGrp="1"/>
          </p:cNvSpPr>
          <p:nvPr>
            <p:ph idx="13"/>
          </p:nvPr>
        </p:nvSpPr>
        <p:spPr>
          <a:xfrm>
            <a:off x="5724128" y="1916832"/>
            <a:ext cx="3168352" cy="4356484"/>
          </a:xfrm>
        </p:spPr>
        <p:txBody>
          <a:bodyPr/>
          <a:lstStyle/>
          <a:p>
            <a:pPr>
              <a:lnSpc>
                <a:spcPct val="100000"/>
              </a:lnSpc>
              <a:spcBef>
                <a:spcPts val="0"/>
              </a:spcBef>
              <a:spcAft>
                <a:spcPts val="1200"/>
              </a:spcAft>
              <a:buFont typeface="Wingdings" panose="05000000000000000000" pitchFamily="2" charset="2"/>
              <a:buChar char=""/>
            </a:pPr>
            <a:r>
              <a:rPr lang="cs-CZ" sz="1800" dirty="0" smtClean="0"/>
              <a:t>Přímá editace nákladů.</a:t>
            </a:r>
          </a:p>
          <a:p>
            <a:pPr>
              <a:lnSpc>
                <a:spcPct val="100000"/>
              </a:lnSpc>
              <a:spcBef>
                <a:spcPts val="0"/>
              </a:spcBef>
              <a:spcAft>
                <a:spcPts val="1200"/>
              </a:spcAft>
              <a:buFont typeface="Wingdings" panose="05000000000000000000" pitchFamily="2" charset="2"/>
              <a:buChar char=""/>
            </a:pPr>
            <a:r>
              <a:rPr lang="cs-CZ" sz="1800" b="1" dirty="0" smtClean="0"/>
              <a:t>Editovat vše </a:t>
            </a:r>
            <a:r>
              <a:rPr lang="cs-CZ" sz="1800" dirty="0" smtClean="0"/>
              <a:t>(tlačítko </a:t>
            </a:r>
            <a:br>
              <a:rPr lang="cs-CZ" sz="1800" dirty="0" smtClean="0"/>
            </a:br>
            <a:r>
              <a:rPr lang="cs-CZ" sz="1800" dirty="0" smtClean="0"/>
              <a:t>pod rozpočtem) – umožňuje přímé vpisování nákladů do  rozpočtu. </a:t>
            </a:r>
            <a:br>
              <a:rPr lang="cs-CZ" sz="1800" dirty="0" smtClean="0"/>
            </a:br>
            <a:r>
              <a:rPr lang="cs-CZ" sz="1800" dirty="0" smtClean="0"/>
              <a:t>Po vyplnění celého rozpočtu stačí zmáčknout </a:t>
            </a:r>
            <a:r>
              <a:rPr lang="cs-CZ" sz="1800" b="1" dirty="0" smtClean="0"/>
              <a:t>Uložit vše</a:t>
            </a:r>
            <a:r>
              <a:rPr lang="cs-CZ" sz="1800" dirty="0" smtClean="0"/>
              <a:t>.</a:t>
            </a:r>
            <a:r>
              <a:rPr lang="cs-CZ" sz="1800" b="1" dirty="0" smtClean="0"/>
              <a:t> </a:t>
            </a:r>
            <a:endParaRPr lang="cs-CZ" sz="1800" b="1" dirty="0"/>
          </a:p>
          <a:p>
            <a:pPr>
              <a:lnSpc>
                <a:spcPct val="100000"/>
              </a:lnSpc>
              <a:spcBef>
                <a:spcPts val="0"/>
              </a:spcBef>
              <a:spcAft>
                <a:spcPts val="1200"/>
              </a:spcAft>
              <a:buFont typeface="Wingdings" panose="05000000000000000000" pitchFamily="2" charset="2"/>
              <a:buChar char=""/>
            </a:pPr>
            <a:r>
              <a:rPr lang="cs-CZ" sz="1800" b="1" u="sng" dirty="0"/>
              <a:t>Možno exportovat </a:t>
            </a:r>
            <a:r>
              <a:rPr lang="cs-CZ" sz="1800" b="1" u="sng" dirty="0" smtClean="0"/>
              <a:t/>
            </a:r>
            <a:br>
              <a:rPr lang="cs-CZ" sz="1800" b="1" u="sng" dirty="0" smtClean="0"/>
            </a:br>
            <a:r>
              <a:rPr lang="cs-CZ" sz="1800" b="1" u="sng" dirty="0" smtClean="0"/>
              <a:t>do Excelu!!!</a:t>
            </a:r>
            <a:endParaRPr lang="cs-CZ" sz="1800" b="1" u="sng"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23339"/>
            <a:ext cx="5178856" cy="521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195736" y="6390953"/>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06787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Rozpočet </a:t>
            </a:r>
            <a:r>
              <a:rPr lang="cs-CZ" dirty="0" smtClean="0"/>
              <a:t>jednotkový </a:t>
            </a:r>
            <a:endParaRPr lang="cs-CZ" dirty="0"/>
          </a:p>
        </p:txBody>
      </p:sp>
      <p:sp>
        <p:nvSpPr>
          <p:cNvPr id="6" name="Zástupný symbol pro obsah 5"/>
          <p:cNvSpPr>
            <a:spLocks noGrp="1"/>
          </p:cNvSpPr>
          <p:nvPr>
            <p:ph idx="10"/>
          </p:nvPr>
        </p:nvSpPr>
        <p:spPr>
          <a:xfrm>
            <a:off x="514494" y="4941168"/>
            <a:ext cx="8064000" cy="1490110"/>
          </a:xfrm>
        </p:spPr>
        <p:txBody>
          <a:bodyPr/>
          <a:lstStyle/>
          <a:p>
            <a:pPr algn="just">
              <a:lnSpc>
                <a:spcPct val="100000"/>
              </a:lnSpc>
              <a:spcBef>
                <a:spcPts val="0"/>
              </a:spcBef>
            </a:pPr>
            <a:r>
              <a:rPr lang="cs-CZ" sz="1800" dirty="0" smtClean="0"/>
              <a:t>Editace po jednotlivých řádcích.</a:t>
            </a:r>
          </a:p>
          <a:p>
            <a:pPr algn="just">
              <a:lnSpc>
                <a:spcPct val="100000"/>
              </a:lnSpc>
              <a:spcBef>
                <a:spcPts val="0"/>
              </a:spcBef>
            </a:pPr>
            <a:r>
              <a:rPr lang="cs-CZ" sz="1800" dirty="0" smtClean="0"/>
              <a:t>Aktivní řádek možno editovat přímo </a:t>
            </a:r>
            <a:r>
              <a:rPr lang="cs-CZ" sz="1800" u="sng" dirty="0" smtClean="0"/>
              <a:t>pod</a:t>
            </a:r>
            <a:r>
              <a:rPr lang="cs-CZ" sz="1800" dirty="0" smtClean="0"/>
              <a:t> rozpočtem.</a:t>
            </a:r>
          </a:p>
          <a:p>
            <a:pPr algn="just">
              <a:lnSpc>
                <a:spcPct val="100000"/>
              </a:lnSpc>
              <a:spcBef>
                <a:spcPts val="0"/>
              </a:spcBef>
            </a:pPr>
            <a:r>
              <a:rPr lang="cs-CZ" sz="1800" dirty="0" smtClean="0"/>
              <a:t>U položek označených zelenou fajfkou, je možno vytvářet podpoložky – přes tlačítko Nový záznam.</a:t>
            </a:r>
          </a:p>
          <a:p>
            <a:pPr algn="just">
              <a:lnSpc>
                <a:spcPct val="100000"/>
              </a:lnSpc>
              <a:spcBef>
                <a:spcPts val="0"/>
              </a:spcBef>
            </a:pPr>
            <a:r>
              <a:rPr lang="cs-CZ" sz="1800" dirty="0" smtClean="0"/>
              <a:t>Každou vyplněnou/založenou položku je potřeba ULOŽIT!!!</a:t>
            </a:r>
            <a:endParaRPr lang="cs-CZ" sz="18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26</a:t>
            </a:fld>
            <a:endParaRPr lang="cs-CZ"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27037"/>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514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15082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Přehled zdrojů financování</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27</a:t>
            </a:fld>
            <a:endParaRPr lang="cs-CZ" dirty="0"/>
          </a:p>
        </p:txBody>
      </p:sp>
      <p:sp>
        <p:nvSpPr>
          <p:cNvPr id="5" name="Zástupný symbol pro obsah 4"/>
          <p:cNvSpPr>
            <a:spLocks noGrp="1"/>
          </p:cNvSpPr>
          <p:nvPr>
            <p:ph idx="13"/>
          </p:nvPr>
        </p:nvSpPr>
        <p:spPr>
          <a:xfrm>
            <a:off x="388902" y="5121188"/>
            <a:ext cx="5256584" cy="1368152"/>
          </a:xfrm>
        </p:spPr>
        <p:txBody>
          <a:bodyPr/>
          <a:lstStyle/>
          <a:p>
            <a:pPr algn="just">
              <a:lnSpc>
                <a:spcPct val="100000"/>
              </a:lnSpc>
              <a:spcBef>
                <a:spcPts val="0"/>
              </a:spcBef>
              <a:buFont typeface="Wingdings" panose="05000000000000000000" pitchFamily="2" charset="2"/>
              <a:buChar char=""/>
            </a:pPr>
            <a:r>
              <a:rPr lang="cs-CZ" sz="1800" dirty="0" smtClean="0"/>
              <a:t>Rozpad zdrojů financování pomocí tlačítka Rozpad financí.</a:t>
            </a:r>
          </a:p>
          <a:p>
            <a:pPr algn="just">
              <a:lnSpc>
                <a:spcPct val="100000"/>
              </a:lnSpc>
              <a:spcBef>
                <a:spcPts val="0"/>
              </a:spcBef>
              <a:buFont typeface="Wingdings" panose="05000000000000000000" pitchFamily="2" charset="2"/>
              <a:buChar char=""/>
            </a:pPr>
            <a:r>
              <a:rPr lang="cs-CZ" sz="1800" dirty="0" smtClean="0"/>
              <a:t>Po </a:t>
            </a:r>
            <a:r>
              <a:rPr lang="cs-CZ" sz="1800" dirty="0"/>
              <a:t>každé změně </a:t>
            </a:r>
            <a:r>
              <a:rPr lang="cs-CZ" sz="1800" dirty="0" smtClean="0"/>
              <a:t>rozpočtu nutno provést rozpad financí znovu.</a:t>
            </a:r>
          </a:p>
          <a:p>
            <a:pPr marL="0" indent="0" algn="just">
              <a:lnSpc>
                <a:spcPct val="100000"/>
              </a:lnSpc>
              <a:spcBef>
                <a:spcPts val="0"/>
              </a:spcBef>
              <a:spcAft>
                <a:spcPts val="0"/>
              </a:spcAft>
              <a:buNone/>
            </a:pPr>
            <a:endParaRPr lang="cs-CZ" sz="20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02" y="1250853"/>
            <a:ext cx="7344816" cy="373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438669"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429000"/>
            <a:ext cx="320607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695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p:nvPr/>
        </p:nvCxnSpPr>
        <p:spPr>
          <a:xfrm>
            <a:off x="3851920" y="3727613"/>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72764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Finanční plán</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28</a:t>
            </a:fld>
            <a:endParaRPr lang="cs-CZ" dirty="0"/>
          </a:p>
        </p:txBody>
      </p:sp>
      <p:sp>
        <p:nvSpPr>
          <p:cNvPr id="5" name="Zástupný symbol pro obsah 4"/>
          <p:cNvSpPr>
            <a:spLocks noGrp="1"/>
          </p:cNvSpPr>
          <p:nvPr>
            <p:ph idx="13"/>
          </p:nvPr>
        </p:nvSpPr>
        <p:spPr>
          <a:xfrm>
            <a:off x="540000" y="5517232"/>
            <a:ext cx="8064000" cy="1152128"/>
          </a:xfrm>
        </p:spPr>
        <p:txBody>
          <a:bodyPr/>
          <a:lstStyle/>
          <a:p>
            <a:pPr algn="just">
              <a:lnSpc>
                <a:spcPct val="100000"/>
              </a:lnSpc>
              <a:spcBef>
                <a:spcPts val="0"/>
              </a:spcBef>
              <a:buFont typeface="Wingdings" panose="05000000000000000000" pitchFamily="2" charset="2"/>
              <a:buChar char=""/>
            </a:pPr>
            <a:r>
              <a:rPr lang="cs-CZ" sz="1800" dirty="0"/>
              <a:t>Možno vytvářet ručně pomocí vyplňování žlutých </a:t>
            </a:r>
            <a:r>
              <a:rPr lang="cs-CZ" sz="1800" dirty="0" smtClean="0"/>
              <a:t>polí.</a:t>
            </a:r>
            <a:endParaRPr lang="cs-CZ" sz="1800" dirty="0"/>
          </a:p>
          <a:p>
            <a:pPr algn="just">
              <a:lnSpc>
                <a:spcPct val="100000"/>
              </a:lnSpc>
              <a:spcBef>
                <a:spcPts val="0"/>
              </a:spcBef>
              <a:buFont typeface="Wingdings" panose="05000000000000000000" pitchFamily="2" charset="2"/>
              <a:buChar char=""/>
            </a:pPr>
            <a:r>
              <a:rPr lang="cs-CZ" sz="1800" dirty="0"/>
              <a:t>Kontrola shody částek finančního plánu a </a:t>
            </a:r>
            <a:r>
              <a:rPr lang="cs-CZ" sz="1800" dirty="0" smtClean="0"/>
              <a:t>rozpočtu.</a:t>
            </a:r>
            <a:endParaRPr lang="cs-CZ" sz="1800" dirty="0"/>
          </a:p>
          <a:p>
            <a:pPr algn="just">
              <a:lnSpc>
                <a:spcPct val="100000"/>
              </a:lnSpc>
              <a:spcBef>
                <a:spcPts val="0"/>
              </a:spcBef>
              <a:buFont typeface="Wingdings" panose="05000000000000000000" pitchFamily="2" charset="2"/>
              <a:buChar char=""/>
            </a:pPr>
            <a:r>
              <a:rPr lang="cs-CZ" sz="1800" dirty="0"/>
              <a:t>Možno </a:t>
            </a:r>
            <a:r>
              <a:rPr lang="cs-CZ" sz="1800" dirty="0" smtClean="0"/>
              <a:t>vygenerovat </a:t>
            </a:r>
            <a:r>
              <a:rPr lang="cs-CZ" sz="1800" dirty="0"/>
              <a:t>finanční </a:t>
            </a:r>
            <a:r>
              <a:rPr lang="cs-CZ" sz="1800" dirty="0" smtClean="0"/>
              <a:t>plán - podle </a:t>
            </a:r>
            <a:r>
              <a:rPr lang="cs-CZ" sz="1800" dirty="0"/>
              <a:t>nastavení </a:t>
            </a:r>
            <a:r>
              <a:rPr lang="cs-CZ" sz="1800" dirty="0" smtClean="0"/>
              <a:t>výzvy.</a:t>
            </a:r>
            <a:endParaRPr lang="cs-CZ" sz="18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211960" y="4869160"/>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86559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VEŘEJNÉ ZAKÁZKY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29</a:t>
            </a:fld>
            <a:endParaRPr lang="cs-CZ" dirty="0"/>
          </a:p>
        </p:txBody>
      </p:sp>
      <p:pic>
        <p:nvPicPr>
          <p:cNvPr id="1029" name="Picture 5" descr="C:\Users\michaela.sedlackova\Desktop\Printscreeny_IS KP14+\veřejné zakázky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196752"/>
            <a:ext cx="8624829" cy="2522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Printscreeny_IS KP14+\Veřejné zakázky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231" y="3212976"/>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a.sedlackova\Desktop\Printscreeny_IS KP14+\veřejné zakázky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662458"/>
            <a:ext cx="2531237"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3"/>
          </p:nvPr>
        </p:nvSpPr>
        <p:spPr>
          <a:xfrm>
            <a:off x="395536" y="3789040"/>
            <a:ext cx="5184576" cy="2880320"/>
          </a:xfrm>
        </p:spPr>
        <p:txBody>
          <a:bodyPr/>
          <a:lstStyle/>
          <a:p>
            <a:pPr>
              <a:lnSpc>
                <a:spcPct val="100000"/>
              </a:lnSpc>
              <a:spcBef>
                <a:spcPts val="0"/>
              </a:spcBef>
              <a:buFont typeface="Wingdings" panose="05000000000000000000" pitchFamily="2" charset="2"/>
              <a:buChar char=""/>
            </a:pPr>
            <a:r>
              <a:rPr lang="cs-CZ" sz="1600" dirty="0" smtClean="0"/>
              <a:t>Záložka Projekt </a:t>
            </a:r>
            <a:br>
              <a:rPr lang="cs-CZ" sz="1600" dirty="0" smtClean="0"/>
            </a:br>
            <a:r>
              <a:rPr lang="cs-CZ" sz="1600" dirty="0" smtClean="0"/>
              <a:t>(</a:t>
            </a:r>
            <a:r>
              <a:rPr lang="cs-CZ" sz="1600" dirty="0"/>
              <a:t>sekce Identifikace projektu</a:t>
            </a:r>
            <a:r>
              <a:rPr lang="cs-CZ" sz="1600" dirty="0" smtClean="0"/>
              <a:t>)</a:t>
            </a:r>
          </a:p>
          <a:p>
            <a:pPr algn="just">
              <a:lnSpc>
                <a:spcPct val="100000"/>
              </a:lnSpc>
              <a:spcBef>
                <a:spcPts val="0"/>
              </a:spcBef>
              <a:buFont typeface="Wingdings" panose="05000000000000000000" pitchFamily="2" charset="2"/>
              <a:buChar char=""/>
            </a:pPr>
            <a:r>
              <a:rPr lang="cs-CZ" sz="1600" dirty="0" smtClean="0"/>
              <a:t>Záložka Veřejné zakázky </a:t>
            </a:r>
          </a:p>
          <a:p>
            <a:pPr>
              <a:lnSpc>
                <a:spcPct val="100000"/>
              </a:lnSpc>
              <a:spcBef>
                <a:spcPts val="0"/>
              </a:spcBef>
              <a:buFont typeface="Wingdings" panose="05000000000000000000" pitchFamily="2" charset="2"/>
              <a:buChar char=""/>
            </a:pPr>
            <a:r>
              <a:rPr lang="cs-CZ" sz="1600" b="1" dirty="0"/>
              <a:t>Zjednodušeně se jedná o zakázky </a:t>
            </a:r>
            <a:r>
              <a:rPr lang="cs-CZ" sz="1600" b="1" dirty="0" smtClean="0"/>
              <a:t/>
            </a:r>
            <a:br>
              <a:rPr lang="cs-CZ" sz="1600" b="1" dirty="0" smtClean="0"/>
            </a:br>
            <a:r>
              <a:rPr lang="cs-CZ" sz="1600" b="1" dirty="0" smtClean="0"/>
              <a:t>s </a:t>
            </a:r>
            <a:r>
              <a:rPr lang="cs-CZ" sz="1600" b="1" dirty="0"/>
              <a:t>předpokládanou hodnotou dosahující či vyšší než 400.000 Kč bez DPH nebo s přepokládanou hodnotou dosahující či vyšší než 500.000 Kč </a:t>
            </a:r>
            <a:r>
              <a:rPr lang="cs-CZ" sz="1600" b="1" dirty="0" smtClean="0"/>
              <a:t/>
            </a:r>
            <a:br>
              <a:rPr lang="cs-CZ" sz="1600" b="1" dirty="0" smtClean="0"/>
            </a:br>
            <a:r>
              <a:rPr lang="cs-CZ" sz="1600" b="1" dirty="0" smtClean="0"/>
              <a:t>bez </a:t>
            </a:r>
            <a:r>
              <a:rPr lang="cs-CZ" sz="1600" b="1" dirty="0"/>
              <a:t>DPH </a:t>
            </a:r>
            <a:r>
              <a:rPr lang="cs-CZ" sz="1400" dirty="0"/>
              <a:t>v případě, že zadavatel nepatří mezi veřejné </a:t>
            </a:r>
            <a:r>
              <a:rPr lang="cs-CZ" sz="1400" dirty="0" smtClean="0"/>
              <a:t/>
            </a:r>
            <a:br>
              <a:rPr lang="cs-CZ" sz="1400" dirty="0" smtClean="0"/>
            </a:br>
            <a:r>
              <a:rPr lang="cs-CZ" sz="1400" dirty="0" smtClean="0"/>
              <a:t>či </a:t>
            </a:r>
            <a:r>
              <a:rPr lang="cs-CZ" sz="1400" dirty="0"/>
              <a:t>sektorové zadavatele podle § 2 odst. 2 a 6 zákona </a:t>
            </a:r>
            <a:r>
              <a:rPr lang="cs-CZ" sz="1400" dirty="0" smtClean="0"/>
              <a:t/>
            </a:r>
            <a:br>
              <a:rPr lang="cs-CZ" sz="1400" dirty="0" smtClean="0"/>
            </a:br>
            <a:r>
              <a:rPr lang="cs-CZ" sz="1400" dirty="0" smtClean="0"/>
              <a:t>č</a:t>
            </a:r>
            <a:r>
              <a:rPr lang="cs-CZ" sz="1400" dirty="0"/>
              <a:t>. 137/2006 Sb., o veřejných zakázkách, a zároveň podpora poskytovaná na tuto zakázku není vyšší než 50 %.</a:t>
            </a:r>
          </a:p>
          <a:p>
            <a:pPr algn="just">
              <a:lnSpc>
                <a:spcPct val="100000"/>
              </a:lnSpc>
              <a:spcBef>
                <a:spcPts val="0"/>
              </a:spcBef>
              <a:buFont typeface="Wingdings" panose="05000000000000000000" pitchFamily="2" charset="2"/>
              <a:buChar char=""/>
            </a:pPr>
            <a:endParaRPr lang="cs-CZ" sz="1800" dirty="0"/>
          </a:p>
        </p:txBody>
      </p:sp>
    </p:spTree>
    <p:extLst>
      <p:ext uri="{BB962C8B-B14F-4D97-AF65-F5344CB8AC3E}">
        <p14:creationId xmlns:p14="http://schemas.microsoft.com/office/powerpoint/2010/main" val="172215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Podání projektové žádosti v opz</a:t>
            </a:r>
            <a:endParaRPr lang="cs-CZ" dirty="0"/>
          </a:p>
        </p:txBody>
      </p:sp>
      <p:sp>
        <p:nvSpPr>
          <p:cNvPr id="3" name="Zástupný symbol pro obsah 2"/>
          <p:cNvSpPr>
            <a:spLocks noGrp="1"/>
          </p:cNvSpPr>
          <p:nvPr>
            <p:ph idx="1"/>
          </p:nvPr>
        </p:nvSpPr>
        <p:spPr>
          <a:xfrm>
            <a:off x="539552" y="1196752"/>
            <a:ext cx="8352928" cy="5184576"/>
          </a:xfrm>
          <a:ln>
            <a:noFill/>
          </a:ln>
        </p:spPr>
        <p:txBody>
          <a:bodyPr/>
          <a:lstStyle/>
          <a:p>
            <a:pPr marL="0" indent="0">
              <a:buNone/>
            </a:pPr>
            <a:r>
              <a:rPr lang="cs-CZ" sz="1600" b="1" u="sng" dirty="0"/>
              <a:t>PORTÁL </a:t>
            </a:r>
            <a:r>
              <a:rPr lang="cs-CZ" sz="1600" b="1" u="sng" dirty="0" smtClean="0"/>
              <a:t>IS KP14+</a:t>
            </a:r>
          </a:p>
          <a:p>
            <a:pPr>
              <a:lnSpc>
                <a:spcPct val="100000"/>
              </a:lnSpc>
              <a:spcBef>
                <a:spcPts val="0"/>
              </a:spcBef>
              <a:spcAft>
                <a:spcPts val="0"/>
              </a:spcAft>
            </a:pPr>
            <a:r>
              <a:rPr lang="cs-CZ" sz="1400" b="1" dirty="0" smtClean="0"/>
              <a:t>Produkční </a:t>
            </a:r>
            <a:r>
              <a:rPr lang="cs-CZ" sz="1400" dirty="0" smtClean="0"/>
              <a:t>(ostré)</a:t>
            </a:r>
            <a:r>
              <a:rPr lang="cs-CZ" sz="1400" dirty="0"/>
              <a:t> </a:t>
            </a:r>
            <a:r>
              <a:rPr lang="cs-CZ" sz="1400" b="1" dirty="0" smtClean="0"/>
              <a:t>prostředí </a:t>
            </a:r>
            <a:r>
              <a:rPr lang="cs-CZ" sz="1400" dirty="0"/>
              <a:t>(slouží pro realizaci OP, zadávají se pouze ostrá </a:t>
            </a:r>
            <a:r>
              <a:rPr lang="cs-CZ" sz="1400" dirty="0" smtClean="0"/>
              <a:t>data)</a:t>
            </a:r>
          </a:p>
          <a:p>
            <a:pPr lvl="1">
              <a:spcBef>
                <a:spcPts val="0"/>
              </a:spcBef>
              <a:spcAft>
                <a:spcPts val="0"/>
              </a:spcAft>
            </a:pPr>
            <a:r>
              <a:rPr lang="cs-CZ" sz="1400" b="1" u="sng" dirty="0" smtClean="0">
                <a:solidFill>
                  <a:schemeClr val="tx1">
                    <a:lumMod val="60000"/>
                    <a:lumOff val="40000"/>
                  </a:schemeClr>
                </a:solidFill>
                <a:hlinkClick r:id="rId3"/>
              </a:rPr>
              <a:t>https</a:t>
            </a:r>
            <a:r>
              <a:rPr lang="cs-CZ" sz="1400" b="1" u="sng" dirty="0">
                <a:solidFill>
                  <a:schemeClr val="tx1">
                    <a:lumMod val="60000"/>
                    <a:lumOff val="40000"/>
                  </a:schemeClr>
                </a:solidFill>
                <a:hlinkClick r:id="rId3"/>
              </a:rPr>
              <a:t>://</a:t>
            </a:r>
            <a:r>
              <a:rPr lang="cs-CZ" sz="1400" b="1" u="sng" dirty="0" smtClean="0">
                <a:solidFill>
                  <a:schemeClr val="tx1">
                    <a:lumMod val="60000"/>
                    <a:lumOff val="40000"/>
                  </a:schemeClr>
                </a:solidFill>
                <a:hlinkClick r:id="rId3"/>
              </a:rPr>
              <a:t>mseu.mssf.cz</a:t>
            </a:r>
            <a:r>
              <a:rPr lang="cs-CZ" sz="1400" b="1" u="sng" dirty="0" smtClean="0">
                <a:solidFill>
                  <a:schemeClr val="tx1">
                    <a:lumMod val="60000"/>
                    <a:lumOff val="40000"/>
                  </a:schemeClr>
                </a:solidFill>
              </a:rPr>
              <a:t>  </a:t>
            </a:r>
            <a:endParaRPr lang="cs-CZ" sz="1400" b="1" u="sng" dirty="0"/>
          </a:p>
          <a:p>
            <a:pPr>
              <a:spcBef>
                <a:spcPts val="0"/>
              </a:spcBef>
              <a:spcAft>
                <a:spcPts val="0"/>
              </a:spcAft>
            </a:pPr>
            <a:r>
              <a:rPr lang="cs-CZ" sz="1400" b="1" dirty="0" smtClean="0"/>
              <a:t>Technická podpora IS KP14+ </a:t>
            </a:r>
            <a:r>
              <a:rPr lang="cs-CZ" sz="1400" dirty="0" smtClean="0"/>
              <a:t>v rámci OPZ </a:t>
            </a:r>
            <a:endParaRPr lang="cs-CZ" sz="1400" dirty="0"/>
          </a:p>
          <a:p>
            <a:pPr lvl="1">
              <a:spcBef>
                <a:spcPts val="0"/>
              </a:spcBef>
              <a:spcAft>
                <a:spcPts val="600"/>
              </a:spcAft>
            </a:pPr>
            <a:r>
              <a:rPr lang="cs-CZ" sz="1400" b="1" u="sng" dirty="0" smtClean="0">
                <a:hlinkClick r:id="rId4"/>
              </a:rPr>
              <a:t>iskp@mpsv.cz</a:t>
            </a:r>
            <a:endParaRPr lang="cs-CZ" sz="1400" b="1" u="sng" dirty="0"/>
          </a:p>
          <a:p>
            <a:pPr lvl="1">
              <a:lnSpc>
                <a:spcPct val="100000"/>
              </a:lnSpc>
              <a:spcBef>
                <a:spcPts val="0"/>
              </a:spcBef>
              <a:spcAft>
                <a:spcPts val="600"/>
              </a:spcAft>
            </a:pPr>
            <a:r>
              <a:rPr lang="cs-CZ" sz="1400" b="1" u="sng" dirty="0" smtClean="0"/>
              <a:t>Provozní </a:t>
            </a:r>
            <a:r>
              <a:rPr lang="cs-CZ" sz="1400" b="1" u="sng" dirty="0"/>
              <a:t>doba:</a:t>
            </a:r>
            <a:r>
              <a:rPr lang="cs-CZ" sz="1400" b="1" dirty="0"/>
              <a:t> </a:t>
            </a:r>
            <a:r>
              <a:rPr lang="cs-CZ" sz="1200" dirty="0"/>
              <a:t>v pracovních dnech od 8:00 do </a:t>
            </a:r>
            <a:r>
              <a:rPr lang="cs-CZ" sz="1200" dirty="0" smtClean="0"/>
              <a:t>16:00 hod.</a:t>
            </a:r>
            <a:r>
              <a:rPr lang="cs-CZ" sz="1200" b="1" dirty="0" smtClean="0"/>
              <a:t> </a:t>
            </a:r>
            <a:r>
              <a:rPr lang="cs-CZ" sz="1200" dirty="0"/>
              <a:t>Reakci na váš požadavek garantujeme do 4 hodin </a:t>
            </a:r>
            <a:r>
              <a:rPr lang="cs-CZ" sz="1200" dirty="0" smtClean="0"/>
              <a:t>v </a:t>
            </a:r>
            <a:r>
              <a:rPr lang="cs-CZ" sz="1200" dirty="0"/>
              <a:t>rámci provozní doby technické podpory od obdržení požadavku. Dotazy zaslané mimo provozní dobu budou řešeny nejpozději následující pracovní </a:t>
            </a:r>
            <a:r>
              <a:rPr lang="cs-CZ" sz="1200" dirty="0" smtClean="0"/>
              <a:t>den.</a:t>
            </a:r>
            <a:endParaRPr lang="cs-CZ" sz="1200" b="1" u="sng" dirty="0" smtClean="0"/>
          </a:p>
          <a:p>
            <a:pPr marL="0" indent="0">
              <a:lnSpc>
                <a:spcPct val="100000"/>
              </a:lnSpc>
              <a:spcBef>
                <a:spcPts val="0"/>
              </a:spcBef>
              <a:buNone/>
            </a:pPr>
            <a:r>
              <a:rPr lang="cs-CZ" sz="1600" b="1" u="sng" cap="all" dirty="0"/>
              <a:t>Edukační video</a:t>
            </a:r>
          </a:p>
          <a:p>
            <a:pPr lvl="1">
              <a:spcBef>
                <a:spcPts val="0"/>
              </a:spcBef>
              <a:spcAft>
                <a:spcPts val="600"/>
              </a:spcAft>
            </a:pPr>
            <a:r>
              <a:rPr lang="cs-CZ" sz="1400" b="1" u="sng" dirty="0">
                <a:solidFill>
                  <a:schemeClr val="tx1">
                    <a:lumMod val="60000"/>
                    <a:lumOff val="40000"/>
                  </a:schemeClr>
                </a:solidFill>
                <a:hlinkClick r:id="rId5"/>
              </a:rPr>
              <a:t>http://www.strukturalni-fondy.cz/cs/Jak-na-projekt/Elektronicka-zadost/Edukacni-videa</a:t>
            </a:r>
            <a:r>
              <a:rPr lang="cs-CZ" sz="1400" b="1" u="sng" dirty="0">
                <a:solidFill>
                  <a:schemeClr val="tx1">
                    <a:lumMod val="60000"/>
                    <a:lumOff val="40000"/>
                  </a:schemeClr>
                </a:solidFill>
              </a:rPr>
              <a:t> </a:t>
            </a:r>
            <a:endParaRPr lang="cs-CZ" sz="1600" b="1" u="sng" dirty="0"/>
          </a:p>
          <a:p>
            <a:pPr marL="0" lvl="1" indent="0">
              <a:lnSpc>
                <a:spcPct val="100000"/>
              </a:lnSpc>
              <a:spcBef>
                <a:spcPts val="0"/>
              </a:spcBef>
              <a:spcAft>
                <a:spcPts val="600"/>
              </a:spcAft>
              <a:buSzPct val="100000"/>
              <a:buNone/>
            </a:pPr>
            <a:r>
              <a:rPr lang="cs-CZ" sz="1600" b="1" u="sng" dirty="0" smtClean="0"/>
              <a:t>PŘÍRUČKY OPZ</a:t>
            </a:r>
            <a:endParaRPr lang="cs-CZ" sz="1400" b="1" u="sng" dirty="0" smtClean="0"/>
          </a:p>
          <a:p>
            <a:pPr lvl="1">
              <a:spcBef>
                <a:spcPts val="0"/>
              </a:spcBef>
              <a:spcAft>
                <a:spcPts val="600"/>
              </a:spcAft>
            </a:pPr>
            <a:r>
              <a:rPr lang="cs-CZ" sz="1400" b="1" u="sng" dirty="0">
                <a:solidFill>
                  <a:schemeClr val="tx1">
                    <a:lumMod val="60000"/>
                    <a:lumOff val="40000"/>
                  </a:schemeClr>
                </a:solidFill>
                <a:hlinkClick r:id="rId6"/>
              </a:rPr>
              <a:t>http://</a:t>
            </a:r>
            <a:r>
              <a:rPr lang="cs-CZ" sz="1400" b="1" u="sng" dirty="0" smtClean="0">
                <a:solidFill>
                  <a:schemeClr val="tx1">
                    <a:lumMod val="60000"/>
                    <a:lumOff val="40000"/>
                  </a:schemeClr>
                </a:solidFill>
                <a:hlinkClick r:id="rId6"/>
              </a:rPr>
              <a:t>www.esfcr.cz/dokumenty-opz</a:t>
            </a:r>
            <a:r>
              <a:rPr lang="cs-CZ" sz="1400" b="1" dirty="0"/>
              <a:t> </a:t>
            </a:r>
          </a:p>
          <a:p>
            <a:pPr lvl="1">
              <a:spcBef>
                <a:spcPts val="0"/>
              </a:spcBef>
              <a:spcAft>
                <a:spcPts val="600"/>
              </a:spcAft>
            </a:pPr>
            <a:r>
              <a:rPr lang="cs-CZ" sz="1400" b="1" dirty="0" smtClean="0"/>
              <a:t>Pokyny </a:t>
            </a:r>
            <a:r>
              <a:rPr lang="cs-CZ" sz="1400" b="1" dirty="0"/>
              <a:t>k vyplnění </a:t>
            </a:r>
            <a:r>
              <a:rPr lang="cs-CZ" sz="1400" b="1" dirty="0" smtClean="0"/>
              <a:t>žádosti o podporu </a:t>
            </a:r>
            <a:r>
              <a:rPr lang="cs-CZ" sz="1400" b="1" dirty="0"/>
              <a:t>v IS KP14</a:t>
            </a:r>
            <a:r>
              <a:rPr lang="cs-CZ" sz="1400" b="1" dirty="0" smtClean="0"/>
              <a:t>+ </a:t>
            </a:r>
            <a:r>
              <a:rPr lang="cs-CZ" sz="1400" dirty="0" smtClean="0"/>
              <a:t>(</a:t>
            </a:r>
            <a:r>
              <a:rPr lang="cs-CZ" sz="1400" dirty="0"/>
              <a:t>v aktuálním vydání</a:t>
            </a:r>
            <a:r>
              <a:rPr lang="cs-CZ" sz="1400" dirty="0" smtClean="0"/>
              <a:t>)</a:t>
            </a:r>
          </a:p>
          <a:p>
            <a:pPr marL="0" lvl="1" indent="0">
              <a:lnSpc>
                <a:spcPct val="100000"/>
              </a:lnSpc>
              <a:spcBef>
                <a:spcPts val="0"/>
              </a:spcBef>
              <a:spcAft>
                <a:spcPts val="600"/>
              </a:spcAft>
              <a:buSzPct val="100000"/>
              <a:buNone/>
            </a:pPr>
            <a:r>
              <a:rPr lang="cs-CZ" sz="1600" b="1" u="sng" dirty="0" smtClean="0"/>
              <a:t>TEXTACE VÝZVY ŘO OPZ PRO MAS Č. 047</a:t>
            </a:r>
          </a:p>
          <a:p>
            <a:pPr lvl="1">
              <a:spcBef>
                <a:spcPts val="0"/>
              </a:spcBef>
              <a:spcAft>
                <a:spcPts val="600"/>
              </a:spcAft>
            </a:pPr>
            <a:r>
              <a:rPr lang="cs-CZ" sz="1400" b="1" u="sng" dirty="0">
                <a:hlinkClick r:id="rId7"/>
              </a:rPr>
              <a:t>https://</a:t>
            </a:r>
            <a:r>
              <a:rPr lang="cs-CZ" sz="1400" b="1" u="sng" dirty="0" smtClean="0">
                <a:hlinkClick r:id="rId7"/>
              </a:rPr>
              <a:t>www.esfcr.cz/2-3-opz-komunitne-vedeny-mistni-rozvoj</a:t>
            </a:r>
            <a:endParaRPr lang="cs-CZ" sz="1400" b="1" u="sng" dirty="0" smtClean="0"/>
          </a:p>
          <a:p>
            <a:pPr marL="0" lvl="1" indent="0">
              <a:lnSpc>
                <a:spcPct val="100000"/>
              </a:lnSpc>
              <a:spcBef>
                <a:spcPts val="0"/>
              </a:spcBef>
              <a:spcAft>
                <a:spcPts val="600"/>
              </a:spcAft>
              <a:buSzPct val="100000"/>
              <a:buNone/>
            </a:pPr>
            <a:r>
              <a:rPr lang="cs-CZ" sz="1600" b="1" u="sng" dirty="0" smtClean="0"/>
              <a:t>TEXTACE VÝZEV </a:t>
            </a:r>
            <a:r>
              <a:rPr lang="cs-CZ" sz="1600" b="1" u="sng" dirty="0"/>
              <a:t>MAS</a:t>
            </a:r>
          </a:p>
          <a:p>
            <a:pPr lvl="1">
              <a:spcBef>
                <a:spcPts val="0"/>
              </a:spcBef>
              <a:spcAft>
                <a:spcPts val="600"/>
              </a:spcAft>
            </a:pPr>
            <a:r>
              <a:rPr lang="cs-CZ" sz="1400" b="1" u="sng" dirty="0"/>
              <a:t>https://www.esfcr.cz/vyzvy-mas-opz</a:t>
            </a:r>
          </a:p>
          <a:p>
            <a:pPr marL="414000" lvl="1" indent="0">
              <a:spcBef>
                <a:spcPts val="0"/>
              </a:spcBef>
              <a:spcAft>
                <a:spcPts val="600"/>
              </a:spcAft>
              <a:buNone/>
            </a:pPr>
            <a:endParaRPr lang="cs-CZ" sz="1400" dirty="0"/>
          </a:p>
          <a:p>
            <a:pPr marL="414000" lvl="1" indent="0">
              <a:lnSpc>
                <a:spcPct val="100000"/>
              </a:lnSpc>
              <a:spcBef>
                <a:spcPts val="0"/>
              </a:spcBef>
              <a:spcAft>
                <a:spcPts val="600"/>
              </a:spcAft>
              <a:buNone/>
            </a:pPr>
            <a:endParaRPr lang="cs-CZ" sz="1200" b="1" dirty="0" smtClean="0"/>
          </a:p>
          <a:p>
            <a:pPr marL="0" indent="0">
              <a:buNone/>
            </a:pPr>
            <a:r>
              <a:rPr lang="cs-CZ" dirty="0" smtClean="0"/>
              <a:t> </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a:t>
            </a:fld>
            <a:endParaRPr lang="cs-CZ" dirty="0"/>
          </a:p>
        </p:txBody>
      </p:sp>
    </p:spTree>
    <p:extLst>
      <p:ext uri="{BB962C8B-B14F-4D97-AF65-F5344CB8AC3E}">
        <p14:creationId xmlns:p14="http://schemas.microsoft.com/office/powerpoint/2010/main" val="589345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30</a:t>
            </a:fld>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157727695"/>
              </p:ext>
            </p:extLst>
          </p:nvPr>
        </p:nvGraphicFramePr>
        <p:xfrm>
          <a:off x="633605" y="1294240"/>
          <a:ext cx="7881917" cy="4953744"/>
        </p:xfrm>
        <a:graphic>
          <a:graphicData uri="http://schemas.openxmlformats.org/drawingml/2006/table">
            <a:tbl>
              <a:tblPr firstRow="1" bandRow="1">
                <a:tableStyleId>{5C22544A-7EE6-4342-B048-85BDC9FD1C3A}</a:tableStyleId>
              </a:tblPr>
              <a:tblGrid>
                <a:gridCol w="2688167"/>
                <a:gridCol w="2688167"/>
                <a:gridCol w="2505583"/>
              </a:tblGrid>
              <a:tr h="606734">
                <a:tc>
                  <a:txBody>
                    <a:bodyPr/>
                    <a:lstStyle/>
                    <a:p>
                      <a:r>
                        <a:rPr lang="cs-CZ" dirty="0" smtClean="0"/>
                        <a:t>Méně než 400/500</a:t>
                      </a:r>
                      <a:r>
                        <a:rPr lang="cs-CZ" baseline="0" dirty="0" smtClean="0"/>
                        <a:t> tis. Kč bez DPH</a:t>
                      </a:r>
                      <a:endParaRPr lang="cs-CZ" dirty="0"/>
                    </a:p>
                  </a:txBody>
                  <a:tcPr/>
                </a:tc>
                <a:tc>
                  <a:txBody>
                    <a:bodyPr/>
                    <a:lstStyle/>
                    <a:p>
                      <a:r>
                        <a:rPr lang="cs-CZ" dirty="0" smtClean="0"/>
                        <a:t>Od 400/500 tis. Kč do 2mil./6mil. Kč bez DPH</a:t>
                      </a:r>
                      <a:endParaRPr lang="cs-CZ" dirty="0"/>
                    </a:p>
                  </a:txBody>
                  <a:tcPr/>
                </a:tc>
                <a:tc>
                  <a:txBody>
                    <a:bodyPr/>
                    <a:lstStyle/>
                    <a:p>
                      <a:r>
                        <a:rPr lang="cs-CZ" dirty="0" smtClean="0"/>
                        <a:t>Od 2 mil./6mil. Kč bez DPH</a:t>
                      </a:r>
                      <a:endParaRPr lang="cs-CZ" dirty="0"/>
                    </a:p>
                  </a:txBody>
                  <a:tcPr/>
                </a:tc>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Výběr</a:t>
                      </a:r>
                      <a:r>
                        <a:rPr lang="cs-CZ" b="1" baseline="0" dirty="0" smtClean="0"/>
                        <a:t> dodavatele je vázán na VŘ</a:t>
                      </a:r>
                    </a:p>
                  </a:txBody>
                  <a:tcPr/>
                </a:tc>
              </a:tr>
              <a:tr h="3207023">
                <a:tc>
                  <a:txBody>
                    <a:bodyPr/>
                    <a:lstStyle/>
                    <a:p>
                      <a:pPr marL="285750" indent="-285750" algn="l">
                        <a:buFont typeface="Arial" panose="020B0604020202020204" pitchFamily="34" charset="0"/>
                        <a:buChar char="•"/>
                      </a:pPr>
                      <a:r>
                        <a:rPr lang="cs-CZ" sz="1800" b="0" dirty="0" smtClean="0"/>
                        <a:t>Rozhodnutí </a:t>
                      </a:r>
                      <a:br>
                        <a:rPr lang="cs-CZ" sz="1800" b="0" dirty="0" smtClean="0"/>
                      </a:br>
                      <a:r>
                        <a:rPr lang="cs-CZ" sz="1800" b="0" dirty="0" smtClean="0"/>
                        <a:t>o dodavateli vychází z dříve získaných</a:t>
                      </a:r>
                      <a:r>
                        <a:rPr lang="cs-CZ" sz="1800" b="0" baseline="0" dirty="0" smtClean="0"/>
                        <a:t> informací na trhu (resp. cenách) nebo průzkumu trhu</a:t>
                      </a:r>
                    </a:p>
                    <a:p>
                      <a:pPr marL="285750" indent="-285750" algn="l">
                        <a:buFont typeface="Arial" panose="020B0604020202020204" pitchFamily="34" charset="0"/>
                        <a:buChar char="•"/>
                      </a:pPr>
                      <a:r>
                        <a:rPr lang="cs-CZ" sz="1800" b="0" baseline="0" dirty="0" smtClean="0"/>
                        <a:t>Doložení účetního dokladu – zřejmý předmět zakázky, množství plnění </a:t>
                      </a:r>
                      <a:br>
                        <a:rPr lang="cs-CZ" sz="1800" b="0" baseline="0" dirty="0" smtClean="0"/>
                      </a:br>
                      <a:r>
                        <a:rPr lang="cs-CZ" sz="1800" b="0" baseline="0" dirty="0" smtClean="0"/>
                        <a:t>a cena</a:t>
                      </a:r>
                      <a:endParaRPr lang="cs-CZ" sz="1800" b="0" dirty="0" smtClean="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smtClean="0"/>
                        <a:t>Povinnost zveřejnit výzvu na esfcr.cz </a:t>
                      </a:r>
                    </a:p>
                    <a:p>
                      <a:pPr marL="285750" indent="-285750" algn="l">
                        <a:buFont typeface="Arial" panose="020B0604020202020204" pitchFamily="34" charset="0"/>
                        <a:buChar char="•"/>
                      </a:pPr>
                      <a:r>
                        <a:rPr lang="cs-CZ" sz="1800" b="0" dirty="0" smtClean="0"/>
                        <a:t>Zápis o hodnocení nabídek</a:t>
                      </a:r>
                    </a:p>
                    <a:p>
                      <a:pPr marL="285750" indent="-285750" algn="l">
                        <a:buFont typeface="Arial" panose="020B0604020202020204" pitchFamily="34" charset="0"/>
                        <a:buChar char="•"/>
                      </a:pPr>
                      <a:r>
                        <a:rPr lang="cs-CZ" sz="1800" b="0" dirty="0" smtClean="0"/>
                        <a:t>Písemná smlouva </a:t>
                      </a:r>
                      <a:br>
                        <a:rPr lang="cs-CZ" sz="1800" b="0" dirty="0" smtClean="0"/>
                      </a:br>
                      <a:r>
                        <a:rPr lang="cs-CZ" sz="1800" b="0" dirty="0" smtClean="0"/>
                        <a:t>s dodavatelem (alespoň ve formě písemné potvrzené objednávky</a:t>
                      </a:r>
                      <a:r>
                        <a:rPr lang="cs-CZ" sz="1800" b="0" baseline="0" dirty="0" smtClean="0"/>
                        <a:t> dodavatelem)</a:t>
                      </a:r>
                      <a:endParaRPr lang="cs-CZ" sz="1800" b="0" dirty="0"/>
                    </a:p>
                  </a:txBody>
                  <a:tcPr/>
                </a:tc>
                <a:tc>
                  <a:txBody>
                    <a:bodyPr/>
                    <a:lstStyle/>
                    <a:p>
                      <a:pPr marL="0" indent="0" algn="l">
                        <a:buFont typeface="Arial" panose="020B0604020202020204" pitchFamily="34" charset="0"/>
                        <a:buNone/>
                      </a:pPr>
                      <a:r>
                        <a:rPr lang="cs-CZ" sz="1800" b="1" baseline="0" dirty="0" smtClean="0"/>
                        <a:t>Dle zákona č.137/2006 Sb., </a:t>
                      </a:r>
                      <a:br>
                        <a:rPr lang="cs-CZ" sz="1800" b="1" baseline="0" dirty="0" smtClean="0"/>
                      </a:br>
                      <a:r>
                        <a:rPr lang="cs-CZ" sz="1800" b="1" baseline="0" dirty="0" smtClean="0"/>
                        <a:t>o veřejných zakázkách</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Písemná smlouva </a:t>
                      </a:r>
                      <a:br>
                        <a:rPr lang="cs-CZ" sz="1800" b="0" kern="1200" dirty="0" smtClean="0">
                          <a:solidFill>
                            <a:schemeClr val="dk1"/>
                          </a:solidFill>
                          <a:latin typeface="+mn-lt"/>
                          <a:ea typeface="+mn-ea"/>
                          <a:cs typeface="+mn-cs"/>
                        </a:rPr>
                      </a:br>
                      <a:r>
                        <a:rPr lang="cs-CZ" sz="1800" b="0" kern="1200" dirty="0" smtClean="0">
                          <a:solidFill>
                            <a:schemeClr val="dk1"/>
                          </a:solidFill>
                          <a:latin typeface="+mn-lt"/>
                          <a:ea typeface="+mn-ea"/>
                          <a:cs typeface="+mn-cs"/>
                        </a:rPr>
                        <a:t>s dodavatelem (nepostačuje objednávka)</a:t>
                      </a:r>
                    </a:p>
                  </a:txBody>
                  <a:tcPr/>
                </a:tc>
              </a:tr>
            </a:tbl>
          </a:graphicData>
        </a:graphic>
      </p:graphicFrame>
      <p:sp>
        <p:nvSpPr>
          <p:cNvPr id="3" name="TextovéPole 2"/>
          <p:cNvSpPr txBox="1"/>
          <p:nvPr/>
        </p:nvSpPr>
        <p:spPr>
          <a:xfrm>
            <a:off x="434104" y="6247984"/>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smtClean="0"/>
              <a:t>ÚČELOVÉ DĚLENÍ PŘEDMĚTU VZ JE NEPŘÍPUSTNÉ !!!</a:t>
            </a:r>
            <a:endParaRPr lang="cs-CZ" b="1" dirty="0"/>
          </a:p>
        </p:txBody>
      </p:sp>
    </p:spTree>
    <p:extLst>
      <p:ext uri="{BB962C8B-B14F-4D97-AF65-F5344CB8AC3E}">
        <p14:creationId xmlns:p14="http://schemas.microsoft.com/office/powerpoint/2010/main" val="3114104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čestné prohlášení</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31</a:t>
            </a:fld>
            <a:endParaRPr lang="cs-CZ" dirty="0"/>
          </a:p>
        </p:txBody>
      </p:sp>
      <p:sp>
        <p:nvSpPr>
          <p:cNvPr id="5" name="Zástupný symbol pro obsah 4"/>
          <p:cNvSpPr>
            <a:spLocks noGrp="1"/>
          </p:cNvSpPr>
          <p:nvPr>
            <p:ph idx="13"/>
          </p:nvPr>
        </p:nvSpPr>
        <p:spPr>
          <a:xfrm>
            <a:off x="539552" y="5661248"/>
            <a:ext cx="8064896" cy="1008112"/>
          </a:xfrm>
        </p:spPr>
        <p:txBody>
          <a:bodyPr/>
          <a:lstStyle/>
          <a:p>
            <a:pPr algn="just">
              <a:lnSpc>
                <a:spcPct val="100000"/>
              </a:lnSpc>
              <a:spcBef>
                <a:spcPts val="0"/>
              </a:spcBef>
              <a:buFont typeface="Wingdings" panose="05000000000000000000" pitchFamily="2" charset="2"/>
              <a:buChar char=""/>
            </a:pPr>
            <a:r>
              <a:rPr lang="cs-CZ" sz="1600" dirty="0"/>
              <a:t>Z</a:t>
            </a:r>
            <a:r>
              <a:rPr lang="cs-CZ" sz="1600" dirty="0" smtClean="0"/>
              <a:t>aškrtnout </a:t>
            </a:r>
            <a:r>
              <a:rPr lang="cs-CZ" sz="1600" dirty="0" err="1" smtClean="0"/>
              <a:t>check</a:t>
            </a:r>
            <a:r>
              <a:rPr lang="cs-CZ" sz="1600" dirty="0" err="1"/>
              <a:t>b</a:t>
            </a:r>
            <a:r>
              <a:rPr lang="cs-CZ" sz="1600" dirty="0" err="1" smtClean="0"/>
              <a:t>ox</a:t>
            </a:r>
            <a:r>
              <a:rPr lang="cs-CZ" sz="1600" dirty="0" smtClean="0"/>
              <a:t> u požadovaných </a:t>
            </a:r>
            <a:r>
              <a:rPr lang="cs-CZ" sz="1600" dirty="0"/>
              <a:t>čestných </a:t>
            </a:r>
            <a:r>
              <a:rPr lang="cs-CZ" sz="1600" dirty="0" smtClean="0"/>
              <a:t>prohlášení a každý řádek uložit.</a:t>
            </a:r>
          </a:p>
          <a:p>
            <a:pPr algn="just">
              <a:lnSpc>
                <a:spcPct val="100000"/>
              </a:lnSpc>
              <a:spcBef>
                <a:spcPts val="0"/>
              </a:spcBef>
              <a:buFont typeface="Wingdings" panose="05000000000000000000" pitchFamily="2" charset="2"/>
              <a:buChar char=""/>
            </a:pPr>
            <a:r>
              <a:rPr lang="cs-CZ" sz="1600" dirty="0"/>
              <a:t>Editace se omezuje na vyznačení souhlasu s textem prohlášení, textové pole </a:t>
            </a:r>
            <a:r>
              <a:rPr lang="cs-CZ" sz="1600" dirty="0" smtClean="0"/>
              <a:t/>
            </a:r>
            <a:br>
              <a:rPr lang="cs-CZ" sz="1600" dirty="0" smtClean="0"/>
            </a:br>
            <a:r>
              <a:rPr lang="cs-CZ" sz="1600" dirty="0" smtClean="0"/>
              <a:t>s </a:t>
            </a:r>
            <a:r>
              <a:rPr lang="cs-CZ" sz="1600" dirty="0"/>
              <a:t>obsahem prohlášení nelze editovat.</a:t>
            </a:r>
          </a:p>
          <a:p>
            <a:pPr algn="just">
              <a:lnSpc>
                <a:spcPct val="100000"/>
              </a:lnSpc>
              <a:spcBef>
                <a:spcPts val="0"/>
              </a:spcBef>
              <a:spcAft>
                <a:spcPts val="0"/>
              </a:spcAft>
              <a:buFont typeface="Wingdings" panose="05000000000000000000" pitchFamily="2" charset="2"/>
              <a:buChar char=""/>
            </a:pPr>
            <a:endParaRPr lang="cs-CZ" sz="2000" dirty="0" smtClean="0"/>
          </a:p>
          <a:p>
            <a:pPr algn="just">
              <a:lnSpc>
                <a:spcPct val="100000"/>
              </a:lnSpc>
              <a:spcBef>
                <a:spcPts val="0"/>
              </a:spcBef>
              <a:spcAft>
                <a:spcPts val="0"/>
              </a:spcAft>
              <a:buFont typeface="Wingdings" panose="05000000000000000000" pitchFamily="2" charset="2"/>
              <a:buChar char=""/>
            </a:pPr>
            <a:endParaRPr lang="cs-CZ" sz="2000" dirty="0"/>
          </a:p>
        </p:txBody>
      </p:sp>
      <p:pic>
        <p:nvPicPr>
          <p:cNvPr id="2050" name="Picture 2" descr="C:\Users\michaela.sedlackova\Desktop\Č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96752"/>
            <a:ext cx="7210302" cy="430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5700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dokumenty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32</a:t>
            </a:fld>
            <a:endParaRPr lang="cs-CZ" dirty="0"/>
          </a:p>
        </p:txBody>
      </p:sp>
      <p:sp>
        <p:nvSpPr>
          <p:cNvPr id="5" name="Zástupný symbol pro obsah 4"/>
          <p:cNvSpPr>
            <a:spLocks noGrp="1"/>
          </p:cNvSpPr>
          <p:nvPr>
            <p:ph idx="13"/>
          </p:nvPr>
        </p:nvSpPr>
        <p:spPr>
          <a:xfrm>
            <a:off x="395536" y="5661248"/>
            <a:ext cx="8352928" cy="1008112"/>
          </a:xfrm>
        </p:spPr>
        <p:txBody>
          <a:bodyPr/>
          <a:lstStyle/>
          <a:p>
            <a:pPr algn="just">
              <a:lnSpc>
                <a:spcPct val="100000"/>
              </a:lnSpc>
              <a:spcBef>
                <a:spcPts val="0"/>
              </a:spcBef>
              <a:spcAft>
                <a:spcPts val="0"/>
              </a:spcAft>
              <a:buFont typeface="Wingdings" panose="05000000000000000000" pitchFamily="2" charset="2"/>
              <a:buChar char=""/>
            </a:pPr>
            <a:r>
              <a:rPr lang="cs-CZ" sz="1600" dirty="0"/>
              <a:t>Požadované dokumenty jsou uvedeny v textu </a:t>
            </a:r>
            <a:r>
              <a:rPr lang="cs-CZ" sz="1600" dirty="0" smtClean="0"/>
              <a:t>výzvy MAS/ŘO.</a:t>
            </a:r>
            <a:endParaRPr lang="cs-CZ" sz="1600" dirty="0"/>
          </a:p>
          <a:p>
            <a:pPr algn="just">
              <a:lnSpc>
                <a:spcPct val="100000"/>
              </a:lnSpc>
              <a:spcBef>
                <a:spcPts val="0"/>
              </a:spcBef>
              <a:spcAft>
                <a:spcPts val="0"/>
              </a:spcAft>
              <a:buFont typeface="Wingdings" panose="05000000000000000000" pitchFamily="2" charset="2"/>
              <a:buChar char=""/>
            </a:pPr>
            <a:r>
              <a:rPr lang="cs-CZ" sz="1600" dirty="0" smtClean="0"/>
              <a:t>Předdefinovaný </a:t>
            </a:r>
            <a:r>
              <a:rPr lang="cs-CZ" sz="1600" u="sng" dirty="0" smtClean="0"/>
              <a:t>vzor/formulář</a:t>
            </a:r>
            <a:r>
              <a:rPr lang="cs-CZ" sz="1600" dirty="0" smtClean="0"/>
              <a:t> přílohy stáhnete přes tlačítko Stáhnout soubor dokumentu.</a:t>
            </a:r>
          </a:p>
          <a:p>
            <a:pPr algn="just">
              <a:lnSpc>
                <a:spcPct val="100000"/>
              </a:lnSpc>
              <a:spcBef>
                <a:spcPts val="0"/>
              </a:spcBef>
              <a:spcAft>
                <a:spcPts val="0"/>
              </a:spcAft>
              <a:buFont typeface="Wingdings" panose="05000000000000000000" pitchFamily="2" charset="2"/>
              <a:buChar char=""/>
            </a:pPr>
            <a:r>
              <a:rPr lang="cs-CZ" sz="1600" dirty="0" smtClean="0"/>
              <a:t>Tlačítkem Připojit fyzický soubor připojíte a záznam uložte.</a:t>
            </a:r>
            <a:endParaRPr lang="cs-CZ" sz="1600"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2334"/>
            <a:ext cx="7632848" cy="43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6115636" y="3391107"/>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174973" y="488341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664318" y="5176442"/>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20766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Operace se žádostí</a:t>
            </a:r>
            <a:endParaRPr lang="cs-CZ" dirty="0"/>
          </a:p>
        </p:txBody>
      </p:sp>
      <p:sp>
        <p:nvSpPr>
          <p:cNvPr id="3" name="Zástupný symbol pro obsah 2"/>
          <p:cNvSpPr>
            <a:spLocks noGrp="1"/>
          </p:cNvSpPr>
          <p:nvPr>
            <p:ph idx="1"/>
          </p:nvPr>
        </p:nvSpPr>
        <p:spPr>
          <a:xfrm>
            <a:off x="540000" y="1484784"/>
            <a:ext cx="8064000" cy="2403216"/>
          </a:xfrm>
        </p:spPr>
        <p:txBody>
          <a:bodyPr/>
          <a:lstStyle/>
          <a:p>
            <a:r>
              <a:rPr lang="cs-CZ" dirty="0" smtClean="0"/>
              <a:t>Horní příkazový řádek obsahuje:</a:t>
            </a:r>
          </a:p>
          <a:p>
            <a:pPr lvl="1"/>
            <a:r>
              <a:rPr lang="cs-CZ" dirty="0" smtClean="0">
                <a:solidFill>
                  <a:schemeClr val="accent6"/>
                </a:solidFill>
              </a:rPr>
              <a:t>Přístup k projektu</a:t>
            </a:r>
          </a:p>
          <a:p>
            <a:pPr lvl="1"/>
            <a:r>
              <a:rPr lang="cs-CZ" dirty="0" smtClean="0"/>
              <a:t>Plné moci</a:t>
            </a:r>
          </a:p>
          <a:p>
            <a:pPr lvl="1"/>
            <a:r>
              <a:rPr lang="cs-CZ" dirty="0" smtClean="0"/>
              <a:t>Kopírovat</a:t>
            </a:r>
          </a:p>
          <a:p>
            <a:pPr lvl="1"/>
            <a:r>
              <a:rPr lang="cs-CZ" dirty="0" smtClean="0"/>
              <a:t>Vymazat žádost</a:t>
            </a:r>
          </a:p>
          <a:p>
            <a:pPr lvl="1"/>
            <a:r>
              <a:rPr lang="cs-CZ" dirty="0" smtClean="0">
                <a:solidFill>
                  <a:schemeClr val="accent6"/>
                </a:solidFill>
              </a:rPr>
              <a:t>Kontrola</a:t>
            </a:r>
          </a:p>
          <a:p>
            <a:pPr lvl="1"/>
            <a:r>
              <a:rPr lang="cs-CZ" dirty="0" smtClean="0">
                <a:solidFill>
                  <a:schemeClr val="accent6"/>
                </a:solidFill>
              </a:rPr>
              <a:t>Finalizace</a:t>
            </a:r>
          </a:p>
          <a:p>
            <a:pPr lvl="1"/>
            <a:r>
              <a:rPr lang="cs-CZ" dirty="0"/>
              <a:t>T</a:t>
            </a:r>
            <a:r>
              <a:rPr lang="cs-CZ" dirty="0" smtClean="0"/>
              <a:t>isk</a:t>
            </a:r>
          </a:p>
          <a:p>
            <a:pPr lvl="1"/>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33</a:t>
            </a:fld>
            <a:endParaRPr lang="cs-CZ" dirty="0"/>
          </a:p>
        </p:txBody>
      </p:sp>
      <p:pic>
        <p:nvPicPr>
          <p:cNvPr id="12290"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539552" y="4941168"/>
            <a:ext cx="8064500"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517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95329" y="1268760"/>
            <a:ext cx="8064000" cy="4824056"/>
          </a:xfrm>
        </p:spPr>
        <p:txBody>
          <a:bodyPr/>
          <a:lstStyle/>
          <a:p>
            <a:pPr algn="just"/>
            <a:r>
              <a:rPr lang="cs-CZ" sz="1800" dirty="0" smtClean="0"/>
              <a:t>Uživatel, který žádost založil se automaticky stává </a:t>
            </a:r>
            <a:r>
              <a:rPr lang="cs-CZ" sz="1800" u="sng" dirty="0"/>
              <a:t>S</a:t>
            </a:r>
            <a:r>
              <a:rPr lang="cs-CZ" sz="1800" u="sng" dirty="0" smtClean="0"/>
              <a:t>právcem přístupů.</a:t>
            </a:r>
          </a:p>
          <a:p>
            <a:pPr marL="0" indent="0" algn="just">
              <a:buNone/>
            </a:pPr>
            <a:endParaRPr lang="cs-CZ" u="sng" dirty="0" smtClean="0"/>
          </a:p>
          <a:p>
            <a:pPr marL="0" indent="0" algn="just">
              <a:buNone/>
            </a:pPr>
            <a:endParaRPr lang="cs-CZ" u="sng" dirty="0"/>
          </a:p>
          <a:p>
            <a:pPr algn="just">
              <a:spcBef>
                <a:spcPts val="0"/>
              </a:spcBef>
              <a:spcAft>
                <a:spcPts val="0"/>
              </a:spcAft>
            </a:pPr>
            <a:endParaRPr lang="cs-CZ" dirty="0" smtClean="0"/>
          </a:p>
          <a:p>
            <a:pPr algn="just">
              <a:spcBef>
                <a:spcPts val="0"/>
              </a:spcBef>
              <a:spcAft>
                <a:spcPts val="0"/>
              </a:spcAft>
            </a:pPr>
            <a:r>
              <a:rPr lang="cs-CZ" sz="1800" dirty="0" smtClean="0"/>
              <a:t>Možno zpřístupnit žádost dalším uživatelům, včetně pracovníků technické podpory </a:t>
            </a:r>
            <a:r>
              <a:rPr lang="cs-CZ" sz="1800" dirty="0" smtClean="0">
                <a:hlinkClick r:id="rId3"/>
              </a:rPr>
              <a:t>iskp@mpsv.cz</a:t>
            </a:r>
            <a:r>
              <a:rPr lang="cs-CZ" sz="1800" dirty="0" smtClean="0"/>
              <a:t>. </a:t>
            </a:r>
          </a:p>
          <a:p>
            <a:pPr algn="just"/>
            <a:r>
              <a:rPr lang="cs-CZ" sz="1800" u="sng" dirty="0" smtClean="0"/>
              <a:t>Nastavit práva uživatelů:</a:t>
            </a:r>
          </a:p>
          <a:p>
            <a:pPr lvl="1" algn="just"/>
            <a:r>
              <a:rPr lang="cs-CZ" sz="1800" dirty="0" smtClean="0"/>
              <a:t>Čtenář</a:t>
            </a:r>
          </a:p>
          <a:p>
            <a:pPr lvl="1" algn="just"/>
            <a:r>
              <a:rPr lang="cs-CZ" sz="1800" dirty="0" smtClean="0"/>
              <a:t>Editor</a:t>
            </a:r>
          </a:p>
          <a:p>
            <a:pPr lvl="1" algn="just"/>
            <a:r>
              <a:rPr lang="cs-CZ" sz="1800" dirty="0" smtClean="0"/>
              <a:t>Signatář</a:t>
            </a:r>
          </a:p>
          <a:p>
            <a:pPr lvl="1" algn="just"/>
            <a:r>
              <a:rPr lang="cs-CZ" sz="1800" dirty="0" smtClean="0"/>
              <a:t>Správce přístupů</a:t>
            </a:r>
          </a:p>
          <a:p>
            <a:pPr lvl="1" algn="just"/>
            <a:r>
              <a:rPr lang="cs-CZ" sz="1800" dirty="0" smtClean="0"/>
              <a:t>Zástupce správce přístupů</a:t>
            </a:r>
          </a:p>
          <a:p>
            <a:pPr marL="414000" lvl="1" indent="0">
              <a:buNone/>
            </a:pPr>
            <a:endParaRPr lang="cs-CZ" dirty="0"/>
          </a:p>
          <a:p>
            <a:pPr marL="414000" lvl="1" indent="0">
              <a:buNone/>
            </a:pPr>
            <a:endParaRPr lang="cs-CZ" dirty="0" smtClean="0"/>
          </a:p>
          <a:p>
            <a:pPr lvl="1"/>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34</a:t>
            </a:fld>
            <a:endParaRPr lang="cs-CZ"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47" y="1646134"/>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2424095" y="224724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70468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40000" y="1484784"/>
            <a:ext cx="8064000" cy="1512168"/>
          </a:xfrm>
        </p:spPr>
        <p:txBody>
          <a:bodyPr/>
          <a:lstStyle/>
          <a:p>
            <a:pPr algn="just">
              <a:spcBef>
                <a:spcPts val="0"/>
              </a:spcBef>
              <a:spcAft>
                <a:spcPts val="0"/>
              </a:spcAft>
              <a:buFont typeface="Wingdings" panose="05000000000000000000" pitchFamily="2" charset="2"/>
              <a:buChar char=""/>
            </a:pPr>
            <a:r>
              <a:rPr lang="cs-CZ" sz="1800" dirty="0"/>
              <a:t>Přidělení přístupu novému uživateli pomocí tlačítka Nový </a:t>
            </a:r>
            <a:r>
              <a:rPr lang="cs-CZ" sz="1800" dirty="0" smtClean="0"/>
              <a:t>záznam.</a:t>
            </a:r>
            <a:endParaRPr lang="cs-CZ" sz="1800" dirty="0"/>
          </a:p>
          <a:p>
            <a:pPr algn="just">
              <a:spcBef>
                <a:spcPts val="0"/>
              </a:spcBef>
              <a:spcAft>
                <a:spcPts val="0"/>
              </a:spcAft>
              <a:buFont typeface="Wingdings" panose="05000000000000000000" pitchFamily="2" charset="2"/>
              <a:buChar char=""/>
            </a:pPr>
            <a:r>
              <a:rPr lang="cs-CZ" sz="1800" dirty="0"/>
              <a:t>Změna práv stávajících uživatelů – Změnit nastavení </a:t>
            </a:r>
            <a:r>
              <a:rPr lang="cs-CZ" sz="1800" dirty="0" smtClean="0"/>
              <a:t>přístupů.</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35</a:t>
            </a:fld>
            <a:endParaRPr lang="cs-CZ" dirty="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70" y="3429000"/>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6607474" y="5209950"/>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467544" y="3501008"/>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76255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40000" y="1340768"/>
            <a:ext cx="8064000" cy="1656184"/>
          </a:xfrm>
        </p:spPr>
        <p:txBody>
          <a:bodyPr/>
          <a:lstStyle/>
          <a:p>
            <a:pPr algn="just">
              <a:lnSpc>
                <a:spcPct val="100000"/>
              </a:lnSpc>
              <a:spcBef>
                <a:spcPts val="0"/>
              </a:spcBef>
              <a:spcAft>
                <a:spcPts val="0"/>
              </a:spcAft>
              <a:buFont typeface="Wingdings" panose="05000000000000000000" pitchFamily="2" charset="2"/>
              <a:buChar char=""/>
            </a:pPr>
            <a:r>
              <a:rPr lang="cs-CZ" sz="1800" dirty="0" smtClean="0"/>
              <a:t>Pokud má aplikace ISKP14+ umožnit signatáři podepsat žádost, musí mu být přidělena </a:t>
            </a:r>
            <a:r>
              <a:rPr lang="cs-CZ" sz="1800" b="1" dirty="0" smtClean="0"/>
              <a:t>Úloha</a:t>
            </a:r>
            <a:r>
              <a:rPr lang="cs-CZ" sz="1800" dirty="0" smtClean="0"/>
              <a:t> k podpisu. </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36</a:t>
            </a:fld>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6908863" cy="4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5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91427" y="5013176"/>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2"/>
          <p:cNvSpPr>
            <a:spLocks noGrp="1"/>
          </p:cNvSpPr>
          <p:nvPr>
            <p:ph idx="1"/>
          </p:nvPr>
        </p:nvSpPr>
        <p:spPr>
          <a:xfrm>
            <a:off x="6839791" y="5129320"/>
            <a:ext cx="2304256" cy="1367898"/>
          </a:xfrm>
        </p:spPr>
        <p:txBody>
          <a:bodyPr/>
          <a:lstStyle/>
          <a:p>
            <a:pPr marL="0" indent="0">
              <a:spcBef>
                <a:spcPts val="0"/>
              </a:spcBef>
              <a:spcAft>
                <a:spcPts val="0"/>
              </a:spcAft>
              <a:buNone/>
            </a:pPr>
            <a:r>
              <a:rPr lang="cs-CZ" sz="1800" dirty="0" smtClean="0"/>
              <a:t>Úlohu lze přidat pomocí tlačítka </a:t>
            </a:r>
            <a:br>
              <a:rPr lang="cs-CZ" sz="1800" dirty="0" smtClean="0"/>
            </a:br>
            <a:r>
              <a:rPr lang="cs-CZ" sz="1800" dirty="0" smtClean="0"/>
              <a:t>Nový záznam. </a:t>
            </a:r>
            <a:endParaRPr lang="cs-CZ" sz="1800" dirty="0"/>
          </a:p>
        </p:txBody>
      </p:sp>
      <p:cxnSp>
        <p:nvCxnSpPr>
          <p:cNvPr id="16" name="Přímá spojnice se šipkou 15"/>
          <p:cNvCxnSpPr/>
          <p:nvPr/>
        </p:nvCxnSpPr>
        <p:spPr>
          <a:xfrm flipH="1" flipV="1">
            <a:off x="1499539" y="5263067"/>
            <a:ext cx="5160693" cy="14401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316874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Plné moci</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37</a:t>
            </a:fld>
            <a:endParaRPr lang="cs-CZ"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815772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884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Kontrola</a:t>
            </a:r>
            <a:endParaRPr lang="cs-CZ" dirty="0"/>
          </a:p>
        </p:txBody>
      </p:sp>
      <p:sp>
        <p:nvSpPr>
          <p:cNvPr id="3" name="Zástupný symbol pro obsah 2"/>
          <p:cNvSpPr>
            <a:spLocks noGrp="1"/>
          </p:cNvSpPr>
          <p:nvPr>
            <p:ph idx="1"/>
          </p:nvPr>
        </p:nvSpPr>
        <p:spPr>
          <a:xfrm>
            <a:off x="539552" y="1556792"/>
            <a:ext cx="8064000" cy="5184576"/>
          </a:xfrm>
        </p:spPr>
        <p:txBody>
          <a:bodyPr/>
          <a:lstStyle/>
          <a:p>
            <a:pPr algn="just">
              <a:lnSpc>
                <a:spcPct val="100000"/>
              </a:lnSpc>
            </a:pPr>
            <a:r>
              <a:rPr lang="cs-CZ" sz="1800" dirty="0" smtClean="0"/>
              <a:t>Provádíme zpravidla po vyplnění všech záložek (celé žádosti). </a:t>
            </a:r>
          </a:p>
          <a:p>
            <a:pPr algn="just">
              <a:lnSpc>
                <a:spcPct val="100000"/>
              </a:lnSpc>
            </a:pPr>
            <a:r>
              <a:rPr lang="cs-CZ" sz="1800" dirty="0" smtClean="0"/>
              <a:t>Můžeme využít i průběžně jako nápovědu jak správně dané pole vyplnit.</a:t>
            </a:r>
          </a:p>
          <a:p>
            <a:pPr algn="just">
              <a:lnSpc>
                <a:spcPct val="100000"/>
              </a:lnSpc>
            </a:pPr>
            <a:r>
              <a:rPr lang="cs-CZ" sz="1800" dirty="0" smtClean="0"/>
              <a:t>Všechny červené chybové hlášky nutno odstranit.</a:t>
            </a:r>
          </a:p>
          <a:p>
            <a:endParaRPr lang="cs-CZ" dirty="0" smtClean="0"/>
          </a:p>
          <a:p>
            <a:endParaRPr lang="cs-CZ" dirty="0"/>
          </a:p>
          <a:p>
            <a:endParaRPr lang="cs-CZ" dirty="0" smtClean="0"/>
          </a:p>
          <a:p>
            <a:endParaRPr lang="cs-CZ" dirty="0" smtClean="0"/>
          </a:p>
          <a:p>
            <a:r>
              <a:rPr lang="cs-CZ" sz="1800" dirty="0" smtClean="0"/>
              <a:t>Kontrola proběhla v pořádku = možnost finalizovat!</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38</a:t>
            </a:fld>
            <a:endParaRPr lang="cs-CZ"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01" y="2780928"/>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209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Finalizace</a:t>
            </a:r>
            <a:endParaRPr lang="cs-CZ" dirty="0"/>
          </a:p>
        </p:txBody>
      </p:sp>
      <p:sp>
        <p:nvSpPr>
          <p:cNvPr id="3" name="Zástupný symbol pro obsah 2"/>
          <p:cNvSpPr>
            <a:spLocks noGrp="1"/>
          </p:cNvSpPr>
          <p:nvPr>
            <p:ph idx="1"/>
          </p:nvPr>
        </p:nvSpPr>
        <p:spPr>
          <a:xfrm>
            <a:off x="540000" y="1628800"/>
            <a:ext cx="8064000" cy="4680520"/>
          </a:xfrm>
        </p:spPr>
        <p:txBody>
          <a:bodyPr/>
          <a:lstStyle/>
          <a:p>
            <a:r>
              <a:rPr lang="cs-CZ" sz="1800" dirty="0" smtClean="0"/>
              <a:t>Nutno v nastavení přístupů (záložka Přístup k žádosti) uvést/zatrhnout Signatáře.</a:t>
            </a:r>
          </a:p>
          <a:p>
            <a:r>
              <a:rPr lang="cs-CZ" sz="1800" dirty="0" smtClean="0"/>
              <a:t>I po finalizaci žádosti o podporu možno provést změny.</a:t>
            </a:r>
          </a:p>
          <a:p>
            <a:r>
              <a:rPr lang="cs-CZ" sz="1800" dirty="0" smtClean="0"/>
              <a:t>V PŘÍKAZOVÉM ŘÁDKU se objeví tlačítko STORNO FINALIZACE.</a:t>
            </a:r>
          </a:p>
          <a:p>
            <a:r>
              <a:rPr lang="cs-CZ" sz="1800" dirty="0" smtClean="0"/>
              <a:t>Poté opět nutno finalizovat.</a:t>
            </a:r>
          </a:p>
          <a:p>
            <a:r>
              <a:rPr lang="cs-CZ" sz="1800" dirty="0" smtClean="0"/>
              <a:t>POZOR!!!</a:t>
            </a:r>
          </a:p>
          <a:p>
            <a:pPr marL="414000" lvl="1" indent="0" algn="just">
              <a:buNone/>
            </a:pPr>
            <a:r>
              <a:rPr lang="cs-CZ" sz="1800" dirty="0" smtClean="0"/>
              <a:t>U </a:t>
            </a:r>
            <a:r>
              <a:rPr lang="cs-CZ" sz="1800" dirty="0" err="1" smtClean="0"/>
              <a:t>finalizované</a:t>
            </a:r>
            <a:r>
              <a:rPr lang="cs-CZ" sz="1800" dirty="0" smtClean="0"/>
              <a:t> žádosti nelze provádět změny v přístupech k projektu. Pokud je nutné změnu provést, musíte zmáčknout Storno finalizace </a:t>
            </a:r>
            <a:br>
              <a:rPr lang="cs-CZ" sz="1800" dirty="0" smtClean="0"/>
            </a:br>
            <a:r>
              <a:rPr lang="cs-CZ" sz="1800" dirty="0" smtClean="0"/>
              <a:t>na horní liště .</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39</a:t>
            </a:fld>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654999"/>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509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Titulní obrazovka </a:t>
            </a:r>
            <a:r>
              <a:rPr lang="cs-CZ" dirty="0" err="1" smtClean="0"/>
              <a:t>Is</a:t>
            </a:r>
            <a:r>
              <a:rPr lang="cs-CZ" dirty="0" smtClean="0"/>
              <a:t> kp14+</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a:t>
            </a:fld>
            <a:endParaRPr lang="cs-CZ" dirty="0"/>
          </a:p>
        </p:txBody>
      </p:sp>
      <p:sp>
        <p:nvSpPr>
          <p:cNvPr id="3" name="Zástupný symbol pro obsah 2"/>
          <p:cNvSpPr>
            <a:spLocks noGrp="1"/>
          </p:cNvSpPr>
          <p:nvPr>
            <p:ph idx="1"/>
          </p:nvPr>
        </p:nvSpPr>
        <p:spPr/>
        <p:txBody>
          <a:bodyPr/>
          <a:lstStyle/>
          <a:p>
            <a:endParaRPr lang="cs-C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52" y="1269733"/>
            <a:ext cx="8553863" cy="511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6710024" y="2732803"/>
            <a:ext cx="2001416" cy="436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2006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a:t>
            </a:r>
            <a:r>
              <a:rPr lang="cs-CZ" dirty="0" smtClean="0"/>
              <a:t>a podání žádosti</a:t>
            </a:r>
            <a:endParaRPr lang="cs-CZ" dirty="0"/>
          </a:p>
        </p:txBody>
      </p:sp>
      <p:sp>
        <p:nvSpPr>
          <p:cNvPr id="3" name="Zástupný symbol pro obsah 2"/>
          <p:cNvSpPr>
            <a:spLocks noGrp="1"/>
          </p:cNvSpPr>
          <p:nvPr>
            <p:ph idx="1"/>
          </p:nvPr>
        </p:nvSpPr>
        <p:spPr>
          <a:xfrm>
            <a:off x="539552" y="1556792"/>
            <a:ext cx="4536056" cy="2403216"/>
          </a:xfrm>
        </p:spPr>
        <p:txBody>
          <a:bodyPr/>
          <a:lstStyle/>
          <a:p>
            <a:r>
              <a:rPr lang="cs-CZ" sz="1600" b="1" u="sng" dirty="0" smtClean="0"/>
              <a:t>PODPIS ŽÁDOSTI</a:t>
            </a:r>
          </a:p>
          <a:p>
            <a:pPr lvl="1">
              <a:lnSpc>
                <a:spcPct val="100000"/>
              </a:lnSpc>
            </a:pPr>
            <a:r>
              <a:rPr lang="cs-CZ" sz="1600" dirty="0" smtClean="0"/>
              <a:t>Poslední záložka v levém menu.</a:t>
            </a:r>
          </a:p>
          <a:p>
            <a:pPr lvl="1">
              <a:lnSpc>
                <a:spcPct val="100000"/>
              </a:lnSpc>
            </a:pPr>
            <a:r>
              <a:rPr lang="cs-CZ" sz="1600" b="1" u="sng" dirty="0" smtClean="0"/>
              <a:t>Zaktivní se až po úspěšné finalizaci.</a:t>
            </a:r>
            <a:endParaRPr lang="cs-CZ" sz="1600" b="1" u="sng" dirty="0"/>
          </a:p>
          <a:p>
            <a:pPr lvl="1">
              <a:lnSpc>
                <a:spcPct val="100000"/>
              </a:lnSpc>
            </a:pPr>
            <a:r>
              <a:rPr lang="cs-CZ" sz="1600" dirty="0"/>
              <a:t>Podepisuje jeden či více </a:t>
            </a:r>
            <a:r>
              <a:rPr lang="cs-CZ" sz="1600" dirty="0" smtClean="0"/>
              <a:t>signatářů (dle volby na záložce Identifikace operace </a:t>
            </a:r>
            <a:r>
              <a:rPr lang="cs-CZ" sz="1600" dirty="0" smtClean="0">
                <a:sym typeface="Wingdings" pitchFamily="2" charset="2"/>
              </a:rPr>
              <a:t> pole Způsob jednání</a:t>
            </a:r>
            <a:r>
              <a:rPr lang="cs-CZ" sz="1600" dirty="0" smtClean="0"/>
              <a:t>).</a:t>
            </a:r>
          </a:p>
          <a:p>
            <a:pPr lvl="1">
              <a:lnSpc>
                <a:spcPct val="100000"/>
              </a:lnSpc>
            </a:pPr>
            <a:r>
              <a:rPr lang="cs-CZ" sz="1600" dirty="0" smtClean="0"/>
              <a:t>Nutný </a:t>
            </a:r>
            <a:r>
              <a:rPr lang="cs-CZ" sz="1600" dirty="0"/>
              <a:t>elektronický </a:t>
            </a:r>
            <a:r>
              <a:rPr lang="cs-CZ" sz="1600" dirty="0" smtClean="0"/>
              <a:t>podpis (osobní kvalifikovaný certifikát).</a:t>
            </a:r>
            <a:endParaRPr lang="cs-CZ" sz="1600" dirty="0"/>
          </a:p>
          <a:p>
            <a:endParaRPr lang="cs-CZ" sz="1600" dirty="0"/>
          </a:p>
        </p:txBody>
      </p:sp>
      <p:sp>
        <p:nvSpPr>
          <p:cNvPr id="4" name="Zástupný symbol pro obsah 3"/>
          <p:cNvSpPr>
            <a:spLocks noGrp="1"/>
          </p:cNvSpPr>
          <p:nvPr>
            <p:ph idx="10"/>
          </p:nvPr>
        </p:nvSpPr>
        <p:spPr>
          <a:xfrm>
            <a:off x="539552" y="4293096"/>
            <a:ext cx="5112568" cy="1970920"/>
          </a:xfrm>
        </p:spPr>
        <p:txBody>
          <a:bodyPr/>
          <a:lstStyle/>
          <a:p>
            <a:r>
              <a:rPr lang="cs-CZ" sz="1600" b="1" u="sng" dirty="0"/>
              <a:t>PODÁNÍ ŽÁDOSTI</a:t>
            </a:r>
          </a:p>
          <a:p>
            <a:pPr lvl="1" algn="just">
              <a:lnSpc>
                <a:spcPct val="100000"/>
              </a:lnSpc>
            </a:pPr>
            <a:r>
              <a:rPr lang="cs-CZ" sz="1600" dirty="0" smtClean="0"/>
              <a:t>Určeno na první záložce Identifikace operace (pole Typ podání) při vyplňování žádosti.</a:t>
            </a:r>
          </a:p>
          <a:p>
            <a:pPr lvl="1" algn="just">
              <a:lnSpc>
                <a:spcPct val="100000"/>
              </a:lnSpc>
            </a:pPr>
            <a:r>
              <a:rPr lang="cs-CZ" sz="1600" dirty="0" smtClean="0"/>
              <a:t>Automaticky (nastaveno defaultně) x Ručně. </a:t>
            </a:r>
          </a:p>
          <a:p>
            <a:pPr lvl="1" algn="just">
              <a:lnSpc>
                <a:spcPct val="100000"/>
              </a:lnSpc>
            </a:pPr>
            <a:r>
              <a:rPr lang="cs-CZ" sz="1600" dirty="0" smtClean="0"/>
              <a:t>Žádost podána současně s podpisem x Žádost ručně podána.</a:t>
            </a:r>
            <a:r>
              <a:rPr lang="cs-CZ" dirty="0" smtClean="0"/>
              <a:t>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40</a:t>
            </a:fld>
            <a:endParaRPr lang="cs-CZ" dirty="0"/>
          </a:p>
        </p:txBody>
      </p:sp>
      <p:pic>
        <p:nvPicPr>
          <p:cNvPr id="1027" name="Picture 3" descr="C:\Users\michaela.sedlackova\Desktop\Podpis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12776"/>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94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podpis žádosti </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41</a:t>
            </a:fld>
            <a:endParaRPr lang="cs-CZ" dirty="0"/>
          </a:p>
        </p:txBody>
      </p:sp>
      <p:sp>
        <p:nvSpPr>
          <p:cNvPr id="4" name="Zástupný symbol pro obsah 3"/>
          <p:cNvSpPr>
            <a:spLocks noGrp="1"/>
          </p:cNvSpPr>
          <p:nvPr>
            <p:ph idx="10"/>
          </p:nvPr>
        </p:nvSpPr>
        <p:spPr>
          <a:xfrm>
            <a:off x="683568" y="4437112"/>
            <a:ext cx="8064000" cy="936104"/>
          </a:xfrm>
        </p:spPr>
        <p:txBody>
          <a:bodyPr/>
          <a:lstStyle/>
          <a:p>
            <a:pPr algn="just"/>
            <a:r>
              <a:rPr lang="cs-CZ" sz="1800" dirty="0" smtClean="0"/>
              <a:t>Na záložce </a:t>
            </a:r>
            <a:r>
              <a:rPr lang="cs-CZ" sz="1800" dirty="0"/>
              <a:t>Podpis žádosti </a:t>
            </a:r>
            <a:r>
              <a:rPr lang="cs-CZ" sz="1800" dirty="0" smtClean="0"/>
              <a:t>klikněte na </a:t>
            </a:r>
            <a:r>
              <a:rPr lang="cs-CZ" sz="1800" dirty="0"/>
              <a:t>ikonu </a:t>
            </a:r>
            <a:r>
              <a:rPr lang="cs-CZ" sz="1800" dirty="0" smtClean="0"/>
              <a:t>pečeti.</a:t>
            </a:r>
          </a:p>
          <a:p>
            <a:pPr algn="just"/>
            <a:r>
              <a:rPr lang="cs-CZ" sz="1800" dirty="0" smtClean="0"/>
              <a:t>Po úspěšném podepsání tiskové verze žádosti se černá ikona pečeti změní na zelenou. </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373216"/>
            <a:ext cx="504056"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84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podpis žádosti </a:t>
            </a:r>
            <a:endParaRPr lang="cs-CZ" dirty="0"/>
          </a:p>
        </p:txBody>
      </p:sp>
      <p:sp>
        <p:nvSpPr>
          <p:cNvPr id="4" name="Zástupný symbol pro obsah 3"/>
          <p:cNvSpPr>
            <a:spLocks noGrp="1"/>
          </p:cNvSpPr>
          <p:nvPr>
            <p:ph idx="10"/>
          </p:nvPr>
        </p:nvSpPr>
        <p:spPr>
          <a:xfrm>
            <a:off x="581697" y="4653136"/>
            <a:ext cx="8064000" cy="1872208"/>
          </a:xfrm>
        </p:spPr>
        <p:txBody>
          <a:bodyPr/>
          <a:lstStyle/>
          <a:p>
            <a:pPr algn="just">
              <a:lnSpc>
                <a:spcPct val="100000"/>
              </a:lnSpc>
            </a:pPr>
            <a:r>
              <a:rPr lang="cs-CZ" sz="1800" dirty="0" smtClean="0"/>
              <a:t>Označíte </a:t>
            </a:r>
            <a:r>
              <a:rPr lang="cs-CZ" sz="1800" dirty="0" err="1" smtClean="0"/>
              <a:t>checkbox</a:t>
            </a:r>
            <a:r>
              <a:rPr lang="cs-CZ" sz="1800" dirty="0" smtClean="0"/>
              <a:t> Soubory.</a:t>
            </a:r>
          </a:p>
          <a:p>
            <a:pPr algn="just">
              <a:lnSpc>
                <a:spcPct val="100000"/>
              </a:lnSpc>
            </a:pPr>
            <a:r>
              <a:rPr lang="cs-CZ" sz="1800" dirty="0" smtClean="0"/>
              <a:t>Přes tlačítko Vybrat vložíte soubor s elektronickým podpisem výběrem </a:t>
            </a:r>
            <a:br>
              <a:rPr lang="cs-CZ" sz="1800" dirty="0" smtClean="0"/>
            </a:br>
            <a:r>
              <a:rPr lang="cs-CZ" sz="1800" dirty="0" smtClean="0"/>
              <a:t>z adresářů vašeho počítače.</a:t>
            </a:r>
          </a:p>
          <a:p>
            <a:pPr algn="just">
              <a:lnSpc>
                <a:spcPct val="100000"/>
              </a:lnSpc>
            </a:pPr>
            <a:r>
              <a:rPr lang="cs-CZ" sz="1800" dirty="0" smtClean="0"/>
              <a:t>Vložíte Heslo. </a:t>
            </a:r>
          </a:p>
          <a:p>
            <a:pPr algn="just">
              <a:lnSpc>
                <a:spcPct val="100000"/>
              </a:lnSpc>
            </a:pPr>
            <a:r>
              <a:rPr lang="cs-CZ" sz="1800" dirty="0" smtClean="0"/>
              <a:t>Stisknete tlačítko Dokončit.</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42</a:t>
            </a:fld>
            <a:endParaRPr lang="cs-CZ"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0765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Stav žádosti </a:t>
            </a:r>
            <a:endParaRPr lang="cs-CZ" dirty="0"/>
          </a:p>
        </p:txBody>
      </p:sp>
      <p:sp>
        <p:nvSpPr>
          <p:cNvPr id="4" name="Zástupný symbol pro obsah 3"/>
          <p:cNvSpPr>
            <a:spLocks noGrp="1"/>
          </p:cNvSpPr>
          <p:nvPr>
            <p:ph idx="10"/>
          </p:nvPr>
        </p:nvSpPr>
        <p:spPr>
          <a:xfrm>
            <a:off x="507716" y="4718763"/>
            <a:ext cx="8064000" cy="2160240"/>
          </a:xfrm>
        </p:spPr>
        <p:txBody>
          <a:bodyPr/>
          <a:lstStyle/>
          <a:p>
            <a:pPr algn="just">
              <a:lnSpc>
                <a:spcPct val="100000"/>
              </a:lnSpc>
            </a:pPr>
            <a:r>
              <a:rPr lang="cs-CZ" sz="1800" dirty="0" smtClean="0"/>
              <a:t>Datum a čas jednotlivých operací se žádostí od jejího založení </a:t>
            </a:r>
            <a:br>
              <a:rPr lang="cs-CZ" sz="1800" dirty="0" smtClean="0"/>
            </a:br>
            <a:r>
              <a:rPr lang="cs-CZ" sz="1800" dirty="0" smtClean="0"/>
              <a:t>až po podání.</a:t>
            </a:r>
          </a:p>
          <a:p>
            <a:pPr algn="just">
              <a:lnSpc>
                <a:spcPct val="100000"/>
              </a:lnSpc>
            </a:pPr>
            <a:r>
              <a:rPr lang="cs-CZ" sz="1800" dirty="0" smtClean="0"/>
              <a:t>Možno sledovat stav podané žádosti během její administrace v systému ŘO OPZ (CSSF14+).</a:t>
            </a:r>
          </a:p>
          <a:p>
            <a:pPr algn="just">
              <a:lnSpc>
                <a:spcPct val="100000"/>
              </a:lnSpc>
            </a:pPr>
            <a:r>
              <a:rPr lang="cs-CZ" sz="1800" dirty="0" smtClean="0"/>
              <a:t>Pokud je žádost správně podána, je doplněno </a:t>
            </a:r>
            <a:r>
              <a:rPr lang="cs-CZ" sz="1800" b="1" dirty="0" smtClean="0"/>
              <a:t>Registrační číslo projektu.</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43</a:t>
            </a:fld>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11463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menu</a:t>
            </a:r>
          </a:p>
        </p:txBody>
      </p:sp>
      <p:sp>
        <p:nvSpPr>
          <p:cNvPr id="3" name="Zástupný symbol pro obsah 2"/>
          <p:cNvSpPr>
            <a:spLocks noGrp="1"/>
          </p:cNvSpPr>
          <p:nvPr>
            <p:ph idx="1"/>
          </p:nvPr>
        </p:nvSpPr>
        <p:spPr>
          <a:xfrm>
            <a:off x="437966" y="2184140"/>
            <a:ext cx="8064000" cy="1316868"/>
          </a:xfrm>
        </p:spPr>
        <p:txBody>
          <a:bodyPr/>
          <a:lstStyle/>
          <a:p>
            <a:pPr marL="432000" lvl="1" indent="-432000">
              <a:lnSpc>
                <a:spcPts val="2100"/>
              </a:lnSpc>
              <a:spcBef>
                <a:spcPts val="0"/>
              </a:spcBef>
              <a:spcAft>
                <a:spcPts val="0"/>
              </a:spcAft>
              <a:buSzPct val="100000"/>
              <a:buFont typeface="Wingdings" panose="05000000000000000000" pitchFamily="2" charset="2"/>
              <a:buChar char=""/>
            </a:pPr>
            <a:r>
              <a:rPr lang="cs-CZ" sz="1800" b="1" dirty="0" smtClean="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Evaluátor</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DAZ</a:t>
            </a:r>
          </a:p>
          <a:p>
            <a:pPr marL="432000" lvl="1" indent="-432000">
              <a:lnSpc>
                <a:spcPts val="1400"/>
              </a:lnSpc>
              <a:spcBef>
                <a:spcPts val="0"/>
              </a:spcBef>
              <a:spcAft>
                <a:spcPts val="0"/>
              </a:spcAft>
              <a:buSzPct val="100000"/>
              <a:buFont typeface="Wingdings" panose="05000000000000000000" pitchFamily="2" charset="2"/>
              <a:buChar char=""/>
            </a:pPr>
            <a:endParaRPr lang="cs-CZ" sz="19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a:t>
            </a:fld>
            <a:endParaRPr lang="cs-CZ"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523" y="2557775"/>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83196" y="2617661"/>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44" y="3501008"/>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Přímá spojnice se šipkou 9"/>
          <p:cNvCxnSpPr/>
          <p:nvPr/>
        </p:nvCxnSpPr>
        <p:spPr>
          <a:xfrm>
            <a:off x="1763688" y="2348880"/>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5" name="Přímá spojnice se šipkou 14"/>
          <p:cNvCxnSpPr/>
          <p:nvPr/>
        </p:nvCxnSpPr>
        <p:spPr>
          <a:xfrm flipH="1">
            <a:off x="2114368" y="3055031"/>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38" y="1243359"/>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142120" y="1819423"/>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22928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Vytvoření nové žádosti</a:t>
            </a:r>
            <a:endParaRPr lang="cs-CZ" dirty="0"/>
          </a:p>
        </p:txBody>
      </p:sp>
      <p:sp>
        <p:nvSpPr>
          <p:cNvPr id="3" name="Zástupný symbol pro obsah 2"/>
          <p:cNvSpPr>
            <a:spLocks noGrp="1"/>
          </p:cNvSpPr>
          <p:nvPr>
            <p:ph idx="1"/>
          </p:nvPr>
        </p:nvSpPr>
        <p:spPr>
          <a:xfrm>
            <a:off x="274484" y="1722600"/>
            <a:ext cx="8869516" cy="1174679"/>
          </a:xfrm>
        </p:spPr>
        <p:txBody>
          <a:bodyPr/>
          <a:lstStyle/>
          <a:p>
            <a:pPr>
              <a:lnSpc>
                <a:spcPts val="2200"/>
              </a:lnSpc>
              <a:spcBef>
                <a:spcPts val="0"/>
              </a:spcBef>
              <a:spcAft>
                <a:spcPts val="0"/>
              </a:spcAft>
            </a:pPr>
            <a:r>
              <a:rPr lang="cs-CZ" sz="1400" dirty="0" smtClean="0"/>
              <a:t>Nová žádost</a:t>
            </a:r>
          </a:p>
          <a:p>
            <a:pPr>
              <a:lnSpc>
                <a:spcPts val="2200"/>
              </a:lnSpc>
              <a:spcBef>
                <a:spcPts val="0"/>
              </a:spcBef>
              <a:spcAft>
                <a:spcPts val="0"/>
              </a:spcAft>
            </a:pPr>
            <a:r>
              <a:rPr lang="cs-CZ" sz="1400" dirty="0" smtClean="0"/>
              <a:t>Seznam programů a výzev (uživatel vybere správný OP)</a:t>
            </a:r>
          </a:p>
          <a:p>
            <a:pPr>
              <a:lnSpc>
                <a:spcPts val="2200"/>
              </a:lnSpc>
              <a:spcBef>
                <a:spcPts val="0"/>
              </a:spcBef>
              <a:spcAft>
                <a:spcPts val="0"/>
              </a:spcAft>
            </a:pPr>
            <a:r>
              <a:rPr lang="cs-CZ" sz="1400" dirty="0" smtClean="0"/>
              <a:t>Otevřené výzvy (uživatel vybere </a:t>
            </a:r>
            <a:r>
              <a:rPr lang="cs-CZ" sz="1400" b="1" dirty="0" smtClean="0"/>
              <a:t>Výzvu pro MAS č. 03_16_047 </a:t>
            </a:r>
            <a:r>
              <a:rPr lang="cs-CZ" sz="1400" dirty="0" smtClean="0"/>
              <a:t>a klikne na modrý odkaz </a:t>
            </a:r>
            <a:r>
              <a:rPr lang="cs-CZ" sz="1400" u="sng" dirty="0" smtClean="0"/>
              <a:t>individuální projekt)</a:t>
            </a: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6</a:t>
            </a:fld>
            <a:endParaRPr lang="cs-CZ"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85" y="1196416"/>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059195" y="1361121"/>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70348"/>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ichaela.sedlackova\Desktop\Výzva ŘO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852937"/>
            <a:ext cx="89289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aela.sedlackova\Desktop\Výzva ŘO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756" y="5157193"/>
            <a:ext cx="5319269" cy="151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81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7380312" y="1412776"/>
            <a:ext cx="1763688" cy="1800200"/>
          </a:xfrm>
        </p:spPr>
        <p:txBody>
          <a:bodyPr/>
          <a:lstStyle/>
          <a:p>
            <a:pPr>
              <a:lnSpc>
                <a:spcPts val="2200"/>
              </a:lnSpc>
              <a:spcBef>
                <a:spcPts val="0"/>
              </a:spcBef>
              <a:spcAft>
                <a:spcPts val="0"/>
              </a:spcAft>
            </a:pPr>
            <a:r>
              <a:rPr lang="cs-CZ" sz="1800" dirty="0" smtClean="0"/>
              <a:t>Výběr podvýzvy</a:t>
            </a:r>
          </a:p>
          <a:p>
            <a:pPr>
              <a:lnSpc>
                <a:spcPts val="2200"/>
              </a:lnSpc>
              <a:spcBef>
                <a:spcPts val="0"/>
              </a:spcBef>
              <a:spcAft>
                <a:spcPts val="0"/>
              </a:spcAft>
            </a:pPr>
            <a:endParaRPr lang="cs-CZ" sz="1800" dirty="0"/>
          </a:p>
          <a:p>
            <a:pPr marL="0" indent="0">
              <a:lnSpc>
                <a:spcPts val="2200"/>
              </a:lnSpc>
              <a:spcBef>
                <a:spcPts val="0"/>
              </a:spcBef>
              <a:spcAft>
                <a:spcPts val="0"/>
              </a:spcAft>
              <a:buNone/>
            </a:pPr>
            <a:endParaRPr lang="cs-CZ" sz="1800" dirty="0"/>
          </a:p>
          <a:p>
            <a:pPr>
              <a:lnSpc>
                <a:spcPts val="2200"/>
              </a:lnSpc>
              <a:spcBef>
                <a:spcPts val="0"/>
              </a:spcBef>
              <a:spcAft>
                <a:spcPts val="0"/>
              </a:spcAft>
            </a:pPr>
            <a:r>
              <a:rPr lang="cs-CZ" sz="1800" dirty="0" smtClean="0"/>
              <a:t>Výběr výzvy MAS</a:t>
            </a:r>
            <a:endParaRPr lang="cs-CZ" sz="18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7</a:t>
            </a:fld>
            <a:endParaRPr lang="cs-CZ" dirty="0"/>
          </a:p>
        </p:txBody>
      </p:sp>
      <p:pic>
        <p:nvPicPr>
          <p:cNvPr id="1026" name="Picture 2" descr="C:\Users\michaela.sedlackova\Desktop\Výběr podvýzv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68760"/>
            <a:ext cx="6847903"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Výběr podvýzvy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342083"/>
            <a:ext cx="6877133" cy="326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41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Pravidla pro vyplňování žádosti</a:t>
            </a:r>
            <a:endParaRPr lang="cs-CZ" dirty="0"/>
          </a:p>
        </p:txBody>
      </p:sp>
      <p:sp>
        <p:nvSpPr>
          <p:cNvPr id="3" name="Zástupný symbol pro obsah 2"/>
          <p:cNvSpPr>
            <a:spLocks noGrp="1"/>
          </p:cNvSpPr>
          <p:nvPr>
            <p:ph idx="1"/>
          </p:nvPr>
        </p:nvSpPr>
        <p:spPr>
          <a:xfrm>
            <a:off x="323528" y="1268760"/>
            <a:ext cx="6984776" cy="1512168"/>
          </a:xfrm>
        </p:spPr>
        <p:txBody>
          <a:bodyPr/>
          <a:lstStyle/>
          <a:p>
            <a:pPr algn="just">
              <a:lnSpc>
                <a:spcPct val="100000"/>
              </a:lnSpc>
            </a:pPr>
            <a:r>
              <a:rPr lang="cs-CZ" sz="1400" dirty="0" smtClean="0"/>
              <a:t>Uživatel </a:t>
            </a:r>
            <a:r>
              <a:rPr lang="cs-CZ" sz="1400" b="1" u="sng" dirty="0" smtClean="0"/>
              <a:t>vyplňuje záložky postupně</a:t>
            </a:r>
            <a:r>
              <a:rPr lang="cs-CZ" sz="1400" dirty="0" smtClean="0"/>
              <a:t> (!!!) podle navigačního menu v levé části obrazovky.</a:t>
            </a:r>
          </a:p>
          <a:p>
            <a:pPr algn="just">
              <a:lnSpc>
                <a:spcPct val="100000"/>
              </a:lnSpc>
            </a:pPr>
            <a:r>
              <a:rPr lang="cs-CZ" sz="1400" dirty="0" smtClean="0"/>
              <a:t>Jednou vepsaná data se propisují do dalších záložek, či umožní zaktivnění některých neaktivních záložek.</a:t>
            </a:r>
          </a:p>
          <a:p>
            <a:pPr algn="just">
              <a:lnSpc>
                <a:spcPct val="100000"/>
              </a:lnSpc>
            </a:pPr>
            <a:r>
              <a:rPr lang="cs-CZ" sz="1400" dirty="0" smtClean="0"/>
              <a:t>UKLÁDAT!!!! každou vyplněnou záložku, či delší textové pole před jeho opuštěním uložte.</a:t>
            </a:r>
            <a:endParaRPr lang="cs-CZ" sz="1400" dirty="0"/>
          </a:p>
        </p:txBody>
      </p:sp>
      <p:sp>
        <p:nvSpPr>
          <p:cNvPr id="4" name="Zástupný symbol pro obsah 3"/>
          <p:cNvSpPr>
            <a:spLocks noGrp="1"/>
          </p:cNvSpPr>
          <p:nvPr>
            <p:ph idx="10"/>
          </p:nvPr>
        </p:nvSpPr>
        <p:spPr>
          <a:xfrm>
            <a:off x="323528" y="3068960"/>
            <a:ext cx="4104456" cy="576064"/>
          </a:xfrm>
        </p:spPr>
        <p:txBody>
          <a:bodyPr/>
          <a:lstStyle/>
          <a:p>
            <a:pPr>
              <a:lnSpc>
                <a:spcPct val="100000"/>
              </a:lnSpc>
              <a:spcBef>
                <a:spcPts val="0"/>
              </a:spcBef>
            </a:pPr>
            <a:r>
              <a:rPr lang="cs-CZ" sz="1400" b="1" u="sng" cap="all" dirty="0" smtClean="0"/>
              <a:t>Pravidlo:</a:t>
            </a:r>
          </a:p>
          <a:p>
            <a:pPr lvl="1">
              <a:lnSpc>
                <a:spcPct val="100000"/>
              </a:lnSpc>
              <a:spcBef>
                <a:spcPts val="0"/>
              </a:spcBef>
              <a:spcAft>
                <a:spcPts val="0"/>
              </a:spcAft>
            </a:pPr>
            <a:r>
              <a:rPr lang="cs-CZ" sz="1400" b="1" dirty="0" smtClean="0"/>
              <a:t>Žlutě</a:t>
            </a:r>
            <a:r>
              <a:rPr lang="cs-CZ" sz="1400" dirty="0" smtClean="0"/>
              <a:t> podbarvená pole = </a:t>
            </a:r>
            <a:r>
              <a:rPr lang="cs-CZ" sz="1400" b="1" dirty="0" smtClean="0"/>
              <a:t>povinná</a:t>
            </a:r>
          </a:p>
          <a:p>
            <a:pPr lvl="1">
              <a:lnSpc>
                <a:spcPct val="100000"/>
              </a:lnSpc>
              <a:spcBef>
                <a:spcPts val="0"/>
              </a:spcBef>
              <a:spcAft>
                <a:spcPts val="0"/>
              </a:spcAft>
            </a:pPr>
            <a:r>
              <a:rPr lang="cs-CZ" sz="1400" b="1" dirty="0" smtClean="0"/>
              <a:t>Šedivě</a:t>
            </a:r>
            <a:r>
              <a:rPr lang="cs-CZ" sz="1400" dirty="0" smtClean="0"/>
              <a:t> podbarvená pole = </a:t>
            </a:r>
            <a:r>
              <a:rPr lang="cs-CZ" sz="1400" b="1" dirty="0" smtClean="0"/>
              <a:t>volitelná</a:t>
            </a:r>
          </a:p>
          <a:p>
            <a:pPr lvl="1">
              <a:lnSpc>
                <a:spcPct val="100000"/>
              </a:lnSpc>
              <a:spcBef>
                <a:spcPts val="0"/>
              </a:spcBef>
              <a:spcAft>
                <a:spcPts val="0"/>
              </a:spcAft>
            </a:pPr>
            <a:r>
              <a:rPr lang="cs-CZ" sz="1400" b="1" dirty="0" smtClean="0"/>
              <a:t>Bíle</a:t>
            </a:r>
            <a:r>
              <a:rPr lang="cs-CZ" sz="1400" dirty="0" smtClean="0"/>
              <a:t> podbarvená pole = </a:t>
            </a:r>
            <a:r>
              <a:rPr lang="cs-CZ" sz="1400" b="1" dirty="0" smtClean="0"/>
              <a:t>vyplňuje systém</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8</a:t>
            </a:fld>
            <a:endParaRPr lang="cs-CZ" dirty="0"/>
          </a:p>
        </p:txBody>
      </p:sp>
      <p:sp>
        <p:nvSpPr>
          <p:cNvPr id="6" name="Zástupný symbol pro obsah 6"/>
          <p:cNvSpPr txBox="1">
            <a:spLocks/>
          </p:cNvSpPr>
          <p:nvPr/>
        </p:nvSpPr>
        <p:spPr>
          <a:xfrm>
            <a:off x="323528" y="3789040"/>
            <a:ext cx="4176464" cy="2952328"/>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400" b="0" dirty="0"/>
              <a:t>Pomocí šipek možno seznam </a:t>
            </a:r>
            <a:br>
              <a:rPr lang="cs-CZ" sz="1400" b="0" dirty="0"/>
            </a:br>
            <a:r>
              <a:rPr lang="cs-CZ" sz="1400" b="0" dirty="0" smtClean="0"/>
              <a:t>rozbalovat či </a:t>
            </a:r>
            <a:r>
              <a:rPr lang="cs-CZ" sz="1400" b="0" dirty="0"/>
              <a:t>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400" dirty="0"/>
              <a:t>Zpřístupní se podle dat vyplňovaných během </a:t>
            </a:r>
            <a:r>
              <a:rPr lang="cs-CZ" sz="1400" dirty="0" smtClean="0"/>
              <a:t>žádosti</a:t>
            </a:r>
            <a:endParaRPr lang="cs-CZ" sz="1400" dirty="0"/>
          </a:p>
          <a:p>
            <a:pPr marL="666000" lvl="1" indent="-252000">
              <a:spcAft>
                <a:spcPts val="300"/>
              </a:spcAft>
              <a:buClr>
                <a:schemeClr val="accent2"/>
              </a:buClr>
              <a:buSzPct val="80000"/>
              <a:buFont typeface="Wingdings" panose="05000000000000000000" pitchFamily="2" charset="2"/>
              <a:buChar char=""/>
            </a:pPr>
            <a:r>
              <a:rPr lang="cs-CZ" sz="1400" dirty="0" smtClean="0"/>
              <a:t>Nebo nejsou </a:t>
            </a:r>
            <a:r>
              <a:rPr lang="cs-CZ" sz="1400" dirty="0"/>
              <a:t>podle zadaných dat povinná </a:t>
            </a:r>
          </a:p>
        </p:txBody>
      </p:sp>
      <p:pic>
        <p:nvPicPr>
          <p:cNvPr id="2051" name="Picture 3" descr="C:\Users\michaela.sedlackova\Desktop\datová oblast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5" y="1248366"/>
            <a:ext cx="1121619" cy="5400600"/>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obsah 3"/>
          <p:cNvSpPr txBox="1">
            <a:spLocks/>
          </p:cNvSpPr>
          <p:nvPr/>
        </p:nvSpPr>
        <p:spPr>
          <a:xfrm>
            <a:off x="4499992" y="4305137"/>
            <a:ext cx="2952328" cy="2216638"/>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400" dirty="0"/>
              <a:t>Možnosti vyplnění </a:t>
            </a:r>
            <a:r>
              <a:rPr lang="cs-CZ" sz="1400" dirty="0" smtClean="0"/>
              <a:t>jednotlivých </a:t>
            </a:r>
            <a:r>
              <a:rPr lang="cs-CZ" sz="1400" dirty="0"/>
              <a:t>polí na záložkách</a:t>
            </a:r>
          </a:p>
          <a:p>
            <a:pPr lvl="1">
              <a:lnSpc>
                <a:spcPct val="100000"/>
              </a:lnSpc>
              <a:spcBef>
                <a:spcPts val="600"/>
              </a:spcBef>
            </a:pPr>
            <a:r>
              <a:rPr lang="cs-CZ" sz="1400" dirty="0"/>
              <a:t>Text, číslo, datum</a:t>
            </a:r>
          </a:p>
          <a:p>
            <a:pPr lvl="1">
              <a:lnSpc>
                <a:spcPct val="100000"/>
              </a:lnSpc>
              <a:spcBef>
                <a:spcPts val="0"/>
              </a:spcBef>
            </a:pPr>
            <a:r>
              <a:rPr lang="cs-CZ" sz="1400" dirty="0"/>
              <a:t>Výběr s rozbalovacího seznamu, kalendáře</a:t>
            </a:r>
          </a:p>
          <a:p>
            <a:pPr lvl="1">
              <a:lnSpc>
                <a:spcPct val="100000"/>
              </a:lnSpc>
              <a:spcBef>
                <a:spcPts val="0"/>
              </a:spcBef>
            </a:pPr>
            <a:r>
              <a:rPr lang="cs-CZ" sz="1400" dirty="0" err="1"/>
              <a:t>Checkboxy</a:t>
            </a:r>
            <a:endParaRPr lang="cs-CZ" sz="1400" dirty="0"/>
          </a:p>
          <a:p>
            <a:pPr lvl="1">
              <a:lnSpc>
                <a:spcPct val="100000"/>
              </a:lnSpc>
              <a:spcBef>
                <a:spcPts val="0"/>
              </a:spcBef>
            </a:pPr>
            <a:r>
              <a:rPr lang="cs-CZ" sz="1400" dirty="0"/>
              <a:t>Výběr ze seznamu </a:t>
            </a:r>
            <a:r>
              <a:rPr lang="cs-CZ" sz="1400" dirty="0" smtClean="0"/>
              <a:t/>
            </a:r>
            <a:br>
              <a:rPr lang="cs-CZ" sz="1400" dirty="0" smtClean="0"/>
            </a:br>
            <a:r>
              <a:rPr lang="cs-CZ" sz="1400" dirty="0" smtClean="0"/>
              <a:t>a </a:t>
            </a:r>
            <a:r>
              <a:rPr lang="cs-CZ" sz="1400" dirty="0"/>
              <a:t>přesunutí </a:t>
            </a:r>
          </a:p>
          <a:p>
            <a:pPr lvl="1">
              <a:lnSpc>
                <a:spcPct val="100000"/>
              </a:lnSpc>
              <a:spcBef>
                <a:spcPts val="0"/>
              </a:spcBef>
            </a:pPr>
            <a:r>
              <a:rPr lang="cs-CZ" sz="1400" dirty="0"/>
              <a:t>Nový záznam</a:t>
            </a:r>
          </a:p>
        </p:txBody>
      </p:sp>
    </p:spTree>
    <p:extLst>
      <p:ext uri="{BB962C8B-B14F-4D97-AF65-F5344CB8AC3E}">
        <p14:creationId xmlns:p14="http://schemas.microsoft.com/office/powerpoint/2010/main" val="1384351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Příklady vyplňovaných záložek – IDENTIFIKACE OPERACE</a:t>
            </a:r>
            <a:endParaRPr lang="cs-CZ" dirty="0"/>
          </a:p>
        </p:txBody>
      </p:sp>
      <p:sp>
        <p:nvSpPr>
          <p:cNvPr id="6" name="Zástupný symbol pro obsah 5"/>
          <p:cNvSpPr>
            <a:spLocks noGrp="1"/>
          </p:cNvSpPr>
          <p:nvPr>
            <p:ph idx="10"/>
          </p:nvPr>
        </p:nvSpPr>
        <p:spPr>
          <a:xfrm>
            <a:off x="495498" y="5589240"/>
            <a:ext cx="4226445" cy="1080120"/>
          </a:xfrm>
        </p:spPr>
        <p:txBody>
          <a:bodyPr/>
          <a:lstStyle/>
          <a:p>
            <a:pPr>
              <a:lnSpc>
                <a:spcPct val="100000"/>
              </a:lnSpc>
              <a:spcBef>
                <a:spcPts val="0"/>
              </a:spcBef>
              <a:spcAft>
                <a:spcPts val="300"/>
              </a:spcAft>
            </a:pPr>
            <a:r>
              <a:rPr lang="cs-CZ" sz="1600" dirty="0" smtClean="0"/>
              <a:t>Žadatel vyplňuje žlutá povinná pole.</a:t>
            </a:r>
          </a:p>
          <a:p>
            <a:pPr>
              <a:lnSpc>
                <a:spcPct val="100000"/>
              </a:lnSpc>
              <a:spcBef>
                <a:spcPts val="0"/>
              </a:spcBef>
              <a:spcAft>
                <a:spcPts val="300"/>
              </a:spcAft>
            </a:pPr>
            <a:r>
              <a:rPr lang="cs-CZ" sz="1600" dirty="0" smtClean="0"/>
              <a:t>Výběr z rozbalovacího seznamu.</a:t>
            </a:r>
          </a:p>
          <a:p>
            <a:pPr>
              <a:lnSpc>
                <a:spcPct val="100000"/>
              </a:lnSpc>
              <a:spcBef>
                <a:spcPts val="0"/>
              </a:spcBef>
              <a:spcAft>
                <a:spcPts val="300"/>
              </a:spcAft>
            </a:pPr>
            <a:r>
              <a:rPr lang="cs-CZ" sz="1600" dirty="0" smtClean="0"/>
              <a:t>Po vyplnění ULOŽIT.</a:t>
            </a: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9</a:t>
            </a:fld>
            <a:endParaRPr lang="cs-CZ"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8" y="1184858"/>
            <a:ext cx="8108950" cy="426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Přímá spojnice se šipkou 14"/>
          <p:cNvCxnSpPr/>
          <p:nvPr/>
        </p:nvCxnSpPr>
        <p:spPr>
          <a:xfrm flipH="1" flipV="1">
            <a:off x="6607937" y="2852936"/>
            <a:ext cx="720080" cy="163031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 name="Zástupný symbol pro obsah 5"/>
          <p:cNvSpPr>
            <a:spLocks noGrp="1"/>
          </p:cNvSpPr>
          <p:nvPr>
            <p:ph idx="10"/>
          </p:nvPr>
        </p:nvSpPr>
        <p:spPr>
          <a:xfrm>
            <a:off x="6158515" y="4627262"/>
            <a:ext cx="2481329" cy="681605"/>
          </a:xfrm>
        </p:spPr>
        <p:txBody>
          <a:bodyPr/>
          <a:lstStyle/>
          <a:p>
            <a:pPr marL="0" indent="0">
              <a:lnSpc>
                <a:spcPct val="100000"/>
              </a:lnSpc>
              <a:spcBef>
                <a:spcPts val="0"/>
              </a:spcBef>
              <a:spcAft>
                <a:spcPts val="0"/>
              </a:spcAft>
              <a:buNone/>
            </a:pPr>
            <a:r>
              <a:rPr lang="cs-CZ" sz="1600" dirty="0" smtClean="0"/>
              <a:t>Důležitý údaj k identifikaci žádosti - HASH!!!</a:t>
            </a:r>
          </a:p>
        </p:txBody>
      </p:sp>
      <p:sp>
        <p:nvSpPr>
          <p:cNvPr id="17" name="Obdélník 16"/>
          <p:cNvSpPr/>
          <p:nvPr/>
        </p:nvSpPr>
        <p:spPr>
          <a:xfrm>
            <a:off x="5436096" y="2492896"/>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495498" y="4267222"/>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ástupný symbol pro obsah 5"/>
          <p:cNvSpPr>
            <a:spLocks noGrp="1"/>
          </p:cNvSpPr>
          <p:nvPr>
            <p:ph idx="10"/>
          </p:nvPr>
        </p:nvSpPr>
        <p:spPr>
          <a:xfrm>
            <a:off x="4578620" y="5589240"/>
            <a:ext cx="4198491" cy="988491"/>
          </a:xfrm>
        </p:spPr>
        <p:txBody>
          <a:bodyPr/>
          <a:lstStyle/>
          <a:p>
            <a:pPr marL="0" indent="0">
              <a:lnSpc>
                <a:spcPct val="100000"/>
              </a:lnSpc>
              <a:spcBef>
                <a:spcPts val="0"/>
              </a:spcBef>
              <a:spcAft>
                <a:spcPts val="0"/>
              </a:spcAft>
              <a:buNone/>
            </a:pPr>
            <a:r>
              <a:rPr lang="cs-CZ" sz="1400" dirty="0" smtClean="0"/>
              <a:t>POZOR na defaultní nastavení Typu podání – </a:t>
            </a:r>
            <a:r>
              <a:rPr lang="cs-CZ" sz="1400" b="1" dirty="0" smtClean="0"/>
              <a:t>Automatické</a:t>
            </a:r>
            <a:r>
              <a:rPr lang="cs-CZ" sz="1400" dirty="0" smtClean="0"/>
              <a:t>. Při změně na </a:t>
            </a:r>
            <a:r>
              <a:rPr lang="cs-CZ" sz="1400" b="1" dirty="0" smtClean="0"/>
              <a:t>Ruční</a:t>
            </a:r>
            <a:r>
              <a:rPr lang="cs-CZ" sz="1400" dirty="0" smtClean="0"/>
              <a:t>, musí žadatel podat žádost po finalizaci a podpisu ručně (tlačítkem)!</a:t>
            </a:r>
          </a:p>
        </p:txBody>
      </p:sp>
      <p:cxnSp>
        <p:nvCxnSpPr>
          <p:cNvPr id="21" name="Přímá spojnice se šipkou 20"/>
          <p:cNvCxnSpPr/>
          <p:nvPr/>
        </p:nvCxnSpPr>
        <p:spPr>
          <a:xfrm flipH="1" flipV="1">
            <a:off x="2915816" y="4415054"/>
            <a:ext cx="2088232" cy="117418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11543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Template>
  <TotalTime>3368</TotalTime>
  <Words>6156</Words>
  <Application>Microsoft Office PowerPoint</Application>
  <PresentationFormat>Předvádění na obrazovce (4:3)</PresentationFormat>
  <Paragraphs>783</Paragraphs>
  <Slides>43</Slides>
  <Notes>38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43</vt:i4>
      </vt:variant>
    </vt:vector>
  </HeadingPairs>
  <TitlesOfParts>
    <vt:vector size="50" baseType="lpstr">
      <vt:lpstr>Arial</vt:lpstr>
      <vt:lpstr>Calibri</vt:lpstr>
      <vt:lpstr>Courier New</vt:lpstr>
      <vt:lpstr>Times New Roman</vt:lpstr>
      <vt:lpstr>Wingdings</vt:lpstr>
      <vt:lpstr>Wingdings 3</vt:lpstr>
      <vt:lpstr>prezentace</vt:lpstr>
      <vt:lpstr>Projektová žádost  clld v IS KP14+</vt:lpstr>
      <vt:lpstr>Podání projektové žádosti v opz</vt:lpstr>
      <vt:lpstr>Podání projektové žádosti v opz</vt:lpstr>
      <vt:lpstr>Titulní obrazovka Is kp14+</vt:lpstr>
      <vt:lpstr>Základní menu</vt:lpstr>
      <vt:lpstr>Vytvoření nové žádosti</vt:lpstr>
      <vt:lpstr>Vytvoření nové žádosti</vt:lpstr>
      <vt:lpstr>Pravidla pro vyplňování žádosti</vt:lpstr>
      <vt:lpstr>Příklady vyplňovaných záložek – IDENTIFIKACE OPERACE</vt:lpstr>
      <vt:lpstr>projekt</vt:lpstr>
      <vt:lpstr>specifické cíle</vt:lpstr>
      <vt:lpstr>Popis projektu</vt:lpstr>
      <vt:lpstr>Indikátory</vt:lpstr>
      <vt:lpstr>indikátory</vt:lpstr>
      <vt:lpstr>Indikátory POVINNÉ K NAPLNĚNÍ</vt:lpstr>
      <vt:lpstr>Indikátory povinné k vykazování</vt:lpstr>
      <vt:lpstr>Indikátory povinné k vykazování</vt:lpstr>
      <vt:lpstr>Horizontální principy</vt:lpstr>
      <vt:lpstr>Klíčové aktivity</vt:lpstr>
      <vt:lpstr>Cílová skupina</vt:lpstr>
      <vt:lpstr>Umístění</vt:lpstr>
      <vt:lpstr>Subjekty projektu</vt:lpstr>
      <vt:lpstr>osoby subjektu</vt:lpstr>
      <vt:lpstr>ÚČTY SUBJEKTU, ÚČETNÍ OBDOBÍ, KATEGORIE INTERVENCÍ </vt:lpstr>
      <vt:lpstr>Rozpočet jednotkový </vt:lpstr>
      <vt:lpstr>Rozpočet jednotkový </vt:lpstr>
      <vt:lpstr>Přehled zdrojů financování</vt:lpstr>
      <vt:lpstr>Finanční plán</vt:lpstr>
      <vt:lpstr>VEŘEJNÉ ZAKÁZKY</vt:lpstr>
      <vt:lpstr>Veřejné zakázky</vt:lpstr>
      <vt:lpstr>čestné prohlášení</vt:lpstr>
      <vt:lpstr>dokumenty</vt:lpstr>
      <vt:lpstr>Operace se žádostí</vt:lpstr>
      <vt:lpstr>Přístup k projektu </vt:lpstr>
      <vt:lpstr>Přístup k projektu </vt:lpstr>
      <vt:lpstr>Přístup k projektu  </vt:lpstr>
      <vt:lpstr>Plné moci</vt:lpstr>
      <vt:lpstr>Kontrola</vt:lpstr>
      <vt:lpstr>Finalizace</vt:lpstr>
      <vt:lpstr>podpis a podání žádosti</vt:lpstr>
      <vt:lpstr>podpis žádosti </vt:lpstr>
      <vt:lpstr>podpis žádosti </vt:lpstr>
      <vt:lpstr>Stav žádosti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ROZLOŽENÍ SNÍMKŮ A TISK PREZENTACÍ</dc:title>
  <dc:creator>Murlová Kateřina Mgr. (MPSV)</dc:creator>
  <cp:lastModifiedBy>lenovo</cp:lastModifiedBy>
  <cp:revision>457</cp:revision>
  <cp:lastPrinted>2017-02-10T16:02:53Z</cp:lastPrinted>
  <dcterms:created xsi:type="dcterms:W3CDTF">2015-02-20T08:23:15Z</dcterms:created>
  <dcterms:modified xsi:type="dcterms:W3CDTF">2018-02-27T11:58:31Z</dcterms:modified>
</cp:coreProperties>
</file>